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561" r:id="rId3"/>
    <p:sldId id="757" r:id="rId4"/>
    <p:sldId id="731" r:id="rId5"/>
    <p:sldId id="761" r:id="rId6"/>
    <p:sldId id="765" r:id="rId7"/>
    <p:sldId id="749" r:id="rId8"/>
    <p:sldId id="815" r:id="rId9"/>
    <p:sldId id="766" r:id="rId10"/>
    <p:sldId id="755" r:id="rId11"/>
    <p:sldId id="768" r:id="rId12"/>
    <p:sldId id="772" r:id="rId13"/>
    <p:sldId id="774" r:id="rId14"/>
    <p:sldId id="775" r:id="rId15"/>
    <p:sldId id="810" r:id="rId16"/>
    <p:sldId id="812" r:id="rId17"/>
    <p:sldId id="813" r:id="rId18"/>
    <p:sldId id="741" r:id="rId19"/>
    <p:sldId id="742" r:id="rId20"/>
    <p:sldId id="745" r:id="rId21"/>
    <p:sldId id="748" r:id="rId22"/>
    <p:sldId id="803" r:id="rId23"/>
    <p:sldId id="804" r:id="rId24"/>
    <p:sldId id="800" r:id="rId25"/>
    <p:sldId id="805" r:id="rId26"/>
    <p:sldId id="806" r:id="rId27"/>
    <p:sldId id="807" r:id="rId28"/>
    <p:sldId id="830" r:id="rId29"/>
    <p:sldId id="826" r:id="rId30"/>
    <p:sldId id="674" r:id="rId31"/>
    <p:sldId id="819" r:id="rId32"/>
    <p:sldId id="822" r:id="rId33"/>
    <p:sldId id="823" r:id="rId34"/>
    <p:sldId id="778" r:id="rId35"/>
    <p:sldId id="723" r:id="rId36"/>
    <p:sldId id="781" r:id="rId37"/>
    <p:sldId id="782" r:id="rId38"/>
    <p:sldId id="785" r:id="rId39"/>
    <p:sldId id="788" r:id="rId40"/>
    <p:sldId id="793" r:id="rId41"/>
    <p:sldId id="794" r:id="rId42"/>
    <p:sldId id="730" r:id="rId43"/>
    <p:sldId id="733" r:id="rId44"/>
    <p:sldId id="779" r:id="rId45"/>
    <p:sldId id="825" r:id="rId46"/>
    <p:sldId id="832" r:id="rId47"/>
    <p:sldId id="833" r:id="rId48"/>
    <p:sldId id="829" r:id="rId49"/>
    <p:sldId id="82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8BC8"/>
    <a:srgbClr val="0432FF"/>
    <a:srgbClr val="A435F1"/>
    <a:srgbClr val="FF2500"/>
    <a:srgbClr val="B7CDDE"/>
    <a:srgbClr val="BE7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7"/>
    <p:restoredTop sz="94820"/>
  </p:normalViewPr>
  <p:slideViewPr>
    <p:cSldViewPr snapToGrid="0" snapToObjects="1">
      <p:cViewPr varScale="1">
        <p:scale>
          <a:sx n="119" d="100"/>
          <a:sy n="119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60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29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71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19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3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4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66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71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6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3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76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26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44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5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70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46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88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7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3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9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5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40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36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69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1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60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3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16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47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37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808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83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377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86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846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27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3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30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2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5" Type="http://schemas.openxmlformats.org/officeDocument/2006/relationships/image" Target="NULL"/><Relationship Id="rId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2.jp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2.jp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2.jp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image" Target="../media/image2.jp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41.emf"/><Relationship Id="rId9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2.jpg"/><Relationship Id="rId5" Type="http://schemas.openxmlformats.org/officeDocument/2006/relationships/oleObject" Target="../embeddings/oleObject3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4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2.jpg"/><Relationship Id="rId5" Type="http://schemas.openxmlformats.org/officeDocument/2006/relationships/oleObject" Target="../embeddings/oleObject5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image" Target="../media/image2.jpg"/><Relationship Id="rId5" Type="http://schemas.openxmlformats.org/officeDocument/2006/relationships/oleObject" Target="../embeddings/oleObject7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730"/>
            <a:ext cx="12192000" cy="61011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6: Temporal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GB" sz="4800" b="0" i="1" smtClean="0">
                          <a:solidFill>
                            <a:srgbClr val="A435F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9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GB" sz="4800" b="0" i="1" smtClean="0">
                          <a:solidFill>
                            <a:srgbClr val="A435F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8672412" y="1566658"/>
            <a:ext cx="2441708" cy="2358467"/>
            <a:chOff x="2984221" y="2645229"/>
            <a:chExt cx="8860611" cy="36576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flipV="1">
            <a:off x="8672412" y="1600064"/>
            <a:ext cx="2460171" cy="2325061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 rot="5400000">
            <a:off x="8723264" y="1515806"/>
            <a:ext cx="2358465" cy="2460171"/>
            <a:chOff x="2984221" y="2645229"/>
            <a:chExt cx="8860611" cy="36576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672412" y="4283146"/>
            <a:ext cx="2441708" cy="2358467"/>
            <a:chOff x="2984221" y="2645229"/>
            <a:chExt cx="8860611" cy="365760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54"/>
          <p:cNvCxnSpPr/>
          <p:nvPr/>
        </p:nvCxnSpPr>
        <p:spPr>
          <a:xfrm flipV="1">
            <a:off x="8672412" y="4316552"/>
            <a:ext cx="2460171" cy="2325061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 rot="5400000" flipH="1" flipV="1">
            <a:off x="8723264" y="4232294"/>
            <a:ext cx="2358465" cy="2460171"/>
            <a:chOff x="2984221" y="2645229"/>
            <a:chExt cx="8860611" cy="36576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048531" y="2924902"/>
            <a:ext cx="2471058" cy="2358467"/>
            <a:chOff x="693376" y="3549348"/>
            <a:chExt cx="2471058" cy="2358467"/>
          </a:xfrm>
        </p:grpSpPr>
        <p:grpSp>
          <p:nvGrpSpPr>
            <p:cNvPr id="70" name="Group 69"/>
            <p:cNvGrpSpPr/>
            <p:nvPr/>
          </p:nvGrpSpPr>
          <p:grpSpPr>
            <a:xfrm>
              <a:off x="704263" y="3549348"/>
              <a:ext cx="2441708" cy="2358467"/>
              <a:chOff x="2984221" y="2645229"/>
              <a:chExt cx="8860611" cy="36576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984221" y="2645229"/>
                <a:ext cx="0" cy="3657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2984221" y="6302829"/>
                <a:ext cx="88606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V="1">
              <a:off x="704263" y="3582754"/>
              <a:ext cx="2460171" cy="2325061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93376" y="3549348"/>
              <a:ext cx="2460171" cy="23250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 rot="18900000">
            <a:off x="7548750" y="3235364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 rot="10800000">
            <a:off x="3718046" y="3936717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 rot="2700000">
            <a:off x="7620291" y="4654911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441787" y="3461208"/>
            <a:ext cx="9308426" cy="1384995"/>
            <a:chOff x="438002" y="3665604"/>
            <a:chExt cx="9308426" cy="1384995"/>
          </a:xfrm>
        </p:grpSpPr>
        <p:sp>
          <p:nvSpPr>
            <p:cNvPr id="11" name="TextBox 10"/>
            <p:cNvSpPr txBox="1"/>
            <p:nvPr/>
          </p:nvSpPr>
          <p:spPr>
            <a:xfrm>
              <a:off x="1680603" y="3665604"/>
              <a:ext cx="80658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x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 &lt;- </a:t>
              </a:r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runif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(20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ks.test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x, y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</a:t>
              </a:r>
              <a:r>
                <a:rPr lang="ru-RU" sz="2800" dirty="0" smtClean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en-GB" sz="2800" dirty="0" smtClean="0">
                  <a:latin typeface="Courier" charset="0"/>
                  <a:ea typeface="Courier" charset="0"/>
                  <a:cs typeface="Courier" charset="0"/>
                </a:rPr>
                <a:t>p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unif</a:t>
              </a:r>
              <a:r>
                <a:rPr lang="ru-RU" sz="2800" dirty="0" smtClean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statistic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ks.test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x,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y = </a:t>
              </a:r>
              <a:r>
                <a:rPr lang="ru-RU" sz="2800" dirty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en-GB" sz="2800" dirty="0">
                  <a:latin typeface="Courier" charset="0"/>
                  <a:ea typeface="Courier" charset="0"/>
                  <a:cs typeface="Courier" charset="0"/>
                </a:rPr>
                <a:t>p</a:t>
              </a:r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unif</a:t>
              </a:r>
              <a:r>
                <a:rPr lang="ru-RU" sz="2800" dirty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tr-TR" sz="28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02" y="3998359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29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34843" y="1973366"/>
            <a:ext cx="9231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Assesses “goodness of fit” between two distributions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87738" y="2547527"/>
            <a:ext cx="9570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Like Chi-squared, but for continuous rather than categorical data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634843" y="3520040"/>
            <a:ext cx="8370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Allows us to choose expected value (null model)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87738" y="4094201"/>
            <a:ext cx="4439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Also like Chi-squared; flexible</a:t>
            </a:r>
            <a:endParaRPr 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634843" y="5066715"/>
            <a:ext cx="10888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One way to test if data approximate a specific distribution type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7738" y="5640876"/>
            <a:ext cx="6100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E.g., are data uniform? Are data normal?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15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175457" y="5114567"/>
            <a:ext cx="9570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(20)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rnorm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(20)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tr-TR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75457" y="2804990"/>
            <a:ext cx="9570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unif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ru-RU" sz="28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norm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tr-TR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5" y="2922301"/>
            <a:ext cx="928532" cy="7194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843" y="1973366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One-sample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843" y="4282943"/>
            <a:ext cx="2219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Two 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5" y="5231878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4221" y="1835073"/>
            <a:ext cx="8860611" cy="421509"/>
            <a:chOff x="2984221" y="2912173"/>
            <a:chExt cx="8860611" cy="421509"/>
          </a:xfrm>
        </p:grpSpPr>
        <p:grpSp>
          <p:nvGrpSpPr>
            <p:cNvPr id="21" name="Group 20"/>
            <p:cNvGrpSpPr/>
            <p:nvPr/>
          </p:nvGrpSpPr>
          <p:grpSpPr>
            <a:xfrm>
              <a:off x="2984221" y="2912173"/>
              <a:ext cx="8860611" cy="421509"/>
              <a:chOff x="2993932" y="5010652"/>
              <a:chExt cx="8860611" cy="42150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398668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30391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52168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88728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50570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98799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2824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076916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9649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25878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17715" y="1835073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4221" y="2600829"/>
            <a:ext cx="8860611" cy="101710"/>
            <a:chOff x="2984221" y="2474259"/>
            <a:chExt cx="10275108" cy="139849"/>
          </a:xfrm>
        </p:grpSpPr>
        <p:sp>
          <p:nvSpPr>
            <p:cNvPr id="3" name="Rectangle 2"/>
            <p:cNvSpPr/>
            <p:nvPr/>
          </p:nvSpPr>
          <p:spPr>
            <a:xfrm>
              <a:off x="298422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4048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96739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52998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09257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65516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21775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978034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834293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90552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54681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40307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84221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0" name="TextBox 49"/>
          <p:cNvSpPr txBox="1"/>
          <p:nvPr/>
        </p:nvSpPr>
        <p:spPr>
          <a:xfrm>
            <a:off x="372829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1" name="TextBox 50"/>
          <p:cNvSpPr txBox="1"/>
          <p:nvPr/>
        </p:nvSpPr>
        <p:spPr>
          <a:xfrm>
            <a:off x="447235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5216428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54812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4" name="TextBox 53"/>
          <p:cNvSpPr txBox="1"/>
          <p:nvPr/>
        </p:nvSpPr>
        <p:spPr>
          <a:xfrm>
            <a:off x="6698881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4295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8701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7" name="TextBox 56"/>
          <p:cNvSpPr txBox="1"/>
          <p:nvPr/>
        </p:nvSpPr>
        <p:spPr>
          <a:xfrm>
            <a:off x="892791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8" name="TextBox 57"/>
          <p:cNvSpPr txBox="1"/>
          <p:nvPr/>
        </p:nvSpPr>
        <p:spPr>
          <a:xfrm>
            <a:off x="967197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9" name="TextBox 58"/>
          <p:cNvSpPr txBox="1"/>
          <p:nvPr/>
        </p:nvSpPr>
        <p:spPr>
          <a:xfrm>
            <a:off x="10416048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60" name="TextBox 59"/>
          <p:cNvSpPr txBox="1"/>
          <p:nvPr/>
        </p:nvSpPr>
        <p:spPr>
          <a:xfrm>
            <a:off x="11160117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6133552" y="4670809"/>
            <a:ext cx="2757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rgbClr val="0432FF"/>
                </a:solidFill>
              </a:rPr>
              <a:t>Expected?</a:t>
            </a:r>
            <a:endParaRPr lang="en-US" sz="480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1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3572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Poisson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4843" y="3520040"/>
            <a:ext cx="834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Expresses probability of given number of events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837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Assumes randomness; events can occur in space or time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988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Good null for random distribution of points in </a:t>
            </a:r>
            <a:r>
              <a:rPr lang="en-US" sz="3200" b="1" strike="sngStrike" dirty="0" smtClean="0">
                <a:solidFill>
                  <a:srgbClr val="C00000"/>
                </a:solidFill>
              </a:rPr>
              <a:t>space</a:t>
            </a:r>
            <a:r>
              <a:rPr lang="en-US" sz="3200" b="1" dirty="0" smtClean="0">
                <a:solidFill>
                  <a:srgbClr val="C00000"/>
                </a:solidFill>
              </a:rPr>
              <a:t> time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7563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I.e., in example expected N time bins with k events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2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3333" r="5751" b="6824"/>
          <a:stretch/>
        </p:blipFill>
        <p:spPr>
          <a:xfrm>
            <a:off x="1442422" y="1405863"/>
            <a:ext cx="9307157" cy="50775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140" y="3893000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rgbClr val="FF0000"/>
                </a:solidFill>
              </a:rPr>
              <a:t>E</a:t>
            </a:r>
            <a:r>
              <a:rPr lang="en-US" sz="3200" i="1" baseline="-25000" dirty="0" err="1" smtClean="0">
                <a:solidFill>
                  <a:srgbClr val="FF0000"/>
                </a:solidFill>
              </a:rPr>
              <a:t>j</a:t>
            </a:r>
            <a:endParaRPr lang="en-US" sz="3200" i="1" baseline="-25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9954" y="1734977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sz="3200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endParaRPr lang="en-US" sz="32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8723369">
            <a:off x="4085027" y="2495015"/>
            <a:ext cx="936172" cy="325266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8723369">
            <a:off x="4910605" y="4684547"/>
            <a:ext cx="936172" cy="3252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357638" y="1835073"/>
            <a:ext cx="10487194" cy="523220"/>
            <a:chOff x="1357638" y="3938417"/>
            <a:chExt cx="10487194" cy="523220"/>
          </a:xfrm>
        </p:grpSpPr>
        <p:sp>
          <p:nvSpPr>
            <p:cNvPr id="56" name="TextBox 55"/>
            <p:cNvSpPr txBox="1"/>
            <p:nvPr/>
          </p:nvSpPr>
          <p:spPr>
            <a:xfrm>
              <a:off x="1357638" y="3938417"/>
              <a:ext cx="1594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Clustered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2984221" y="3989273"/>
              <a:ext cx="8860611" cy="421509"/>
              <a:chOff x="2993932" y="5010652"/>
              <a:chExt cx="8860611" cy="421509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/>
            <p:cNvSpPr/>
            <p:nvPr/>
          </p:nvSpPr>
          <p:spPr>
            <a:xfrm>
              <a:off x="366554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20175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64298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2199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13205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98942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785414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054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915256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977013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714592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460611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38723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84082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06925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1172509" y="3082497"/>
            <a:ext cx="1895231" cy="1674861"/>
            <a:chOff x="1001486" y="1948543"/>
            <a:chExt cx="1895231" cy="1674861"/>
          </a:xfrm>
        </p:grpSpPr>
        <p:sp>
          <p:nvSpPr>
            <p:cNvPr id="78" name="Oval 77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862216" y="3066168"/>
            <a:ext cx="1982319" cy="1707519"/>
            <a:chOff x="4648196" y="1959429"/>
            <a:chExt cx="1982319" cy="1707519"/>
          </a:xfrm>
        </p:grpSpPr>
        <p:sp>
          <p:nvSpPr>
            <p:cNvPr id="104" name="Oval 103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639011" y="2977857"/>
            <a:ext cx="2028057" cy="1884140"/>
            <a:chOff x="8386059" y="1845729"/>
            <a:chExt cx="2028057" cy="1884140"/>
          </a:xfrm>
        </p:grpSpPr>
        <p:sp>
          <p:nvSpPr>
            <p:cNvPr id="130" name="Oval 129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9461544" y="3028903"/>
            <a:ext cx="1840975" cy="1782049"/>
            <a:chOff x="2022909" y="4397202"/>
            <a:chExt cx="1840975" cy="1782049"/>
          </a:xfrm>
        </p:grpSpPr>
        <p:sp>
          <p:nvSpPr>
            <p:cNvPr id="156" name="Oval 155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1" name="TextBox 180"/>
          <p:cNvSpPr txBox="1"/>
          <p:nvPr/>
        </p:nvSpPr>
        <p:spPr>
          <a:xfrm>
            <a:off x="1476198" y="4877131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182" name="TextBox 181"/>
          <p:cNvSpPr txBox="1"/>
          <p:nvPr/>
        </p:nvSpPr>
        <p:spPr>
          <a:xfrm>
            <a:off x="4158698" y="4877131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83" name="TextBox 182"/>
          <p:cNvSpPr txBox="1"/>
          <p:nvPr/>
        </p:nvSpPr>
        <p:spPr>
          <a:xfrm>
            <a:off x="6949962" y="4877131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84" name="TextBox 183"/>
          <p:cNvSpPr txBox="1"/>
          <p:nvPr/>
        </p:nvSpPr>
        <p:spPr>
          <a:xfrm>
            <a:off x="9599316" y="4877131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1091284" y="5590844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590844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3403423" y="5590844"/>
                <a:ext cx="291688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2.15&gt;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23" y="5590844"/>
                <a:ext cx="291688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/>
              <p:cNvSpPr txBox="1"/>
              <p:nvPr/>
            </p:nvSpPr>
            <p:spPr>
              <a:xfrm>
                <a:off x="6942520" y="5590844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7" name="TextBox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20" y="5590844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9673015" y="5590844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015" y="5590844"/>
                <a:ext cx="1448537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357638" y="1835073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984221" y="1885929"/>
            <a:ext cx="8860611" cy="421509"/>
            <a:chOff x="2993932" y="5010652"/>
            <a:chExt cx="8860611" cy="421509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/>
          <p:cNvSpPr/>
          <p:nvPr/>
        </p:nvSpPr>
        <p:spPr>
          <a:xfrm>
            <a:off x="366554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20175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64298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2199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13205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9894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85414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2054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15256" y="2022876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77013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714592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60611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38723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8408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006925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3769022" y="2558143"/>
            <a:ext cx="3200664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3813155" y="2834473"/>
            <a:ext cx="3156531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3862207" y="3110803"/>
            <a:ext cx="3107479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3989423" y="3387133"/>
            <a:ext cx="2980263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4349374" y="3663463"/>
            <a:ext cx="2620312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460611" y="3939793"/>
            <a:ext cx="509075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520549" y="4216123"/>
            <a:ext cx="449137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6608226" y="4492453"/>
            <a:ext cx="361460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6790595" y="4768783"/>
            <a:ext cx="179091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6869614" y="5045113"/>
            <a:ext cx="100072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6970011" y="5321443"/>
            <a:ext cx="2870812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6970011" y="5597773"/>
            <a:ext cx="2947737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970011" y="5874103"/>
            <a:ext cx="3036914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6970010" y="6150428"/>
            <a:ext cx="3309655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627441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Temporal patterns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Kolmogorov-Smirnov test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/>
              <a:t>Markov </a:t>
            </a:r>
            <a:r>
              <a:rPr lang="en-US" sz="4400" dirty="0" smtClean="0"/>
              <a:t>chains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87738" y="4094201"/>
            <a:ext cx="6637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Uses total time (T) and number of events (n)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34843" y="1973366"/>
            <a:ext cx="5260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time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7738" y="2547527"/>
            <a:ext cx="591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time to nearest event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634843" y="3520040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Expected mean nearest </a:t>
            </a:r>
            <a:r>
              <a:rPr lang="en-US" sz="3200" b="1" dirty="0" err="1" smtClean="0">
                <a:solidFill>
                  <a:srgbClr val="7030A0"/>
                </a:solidFill>
              </a:rPr>
              <a:t>neighbour</a:t>
            </a:r>
            <a:r>
              <a:rPr lang="en-US" sz="3200" b="1" dirty="0" smtClean="0">
                <a:solidFill>
                  <a:srgbClr val="7030A0"/>
                </a:solidFill>
              </a:rPr>
              <a:t> time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843" y="5066715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738" y="5640876"/>
            <a:ext cx="3094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Varies from 0 to c. 2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928475" y="3520040"/>
                <a:ext cx="2683748" cy="112947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s-IS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is-IS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75" y="3520040"/>
                <a:ext cx="2683748" cy="11294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147271" y="5066715"/>
                <a:ext cx="1464952" cy="1197059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bg-BG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271" y="5066715"/>
                <a:ext cx="1464952" cy="119705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51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4221" y="1613618"/>
            <a:ext cx="8860611" cy="893335"/>
            <a:chOff x="2984221" y="1537418"/>
            <a:chExt cx="8860611" cy="893335"/>
          </a:xfrm>
        </p:grpSpPr>
        <p:sp>
          <p:nvSpPr>
            <p:cNvPr id="14" name="TextBox 13"/>
            <p:cNvSpPr txBox="1"/>
            <p:nvPr/>
          </p:nvSpPr>
          <p:spPr>
            <a:xfrm>
              <a:off x="2984222" y="1537418"/>
              <a:ext cx="8860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Regular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984221" y="2009244"/>
              <a:ext cx="8860611" cy="421509"/>
              <a:chOff x="2993932" y="5010652"/>
              <a:chExt cx="8860611" cy="42150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417174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6442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9571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49793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74247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27905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63516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52784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42052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13132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84221" y="5620791"/>
            <a:ext cx="886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Point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984221" y="6092617"/>
            <a:ext cx="8860611" cy="421509"/>
            <a:chOff x="2993932" y="5010652"/>
            <a:chExt cx="8860611" cy="421509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984221" y="3617205"/>
            <a:ext cx="8860611" cy="893335"/>
            <a:chOff x="2984221" y="3492019"/>
            <a:chExt cx="8860611" cy="893335"/>
          </a:xfrm>
        </p:grpSpPr>
        <p:sp>
          <p:nvSpPr>
            <p:cNvPr id="15" name="TextBox 14"/>
            <p:cNvSpPr txBox="1"/>
            <p:nvPr/>
          </p:nvSpPr>
          <p:spPr>
            <a:xfrm>
              <a:off x="2984221" y="3492019"/>
              <a:ext cx="8860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rgbClr val="002060"/>
                  </a:solidFill>
                </a:rPr>
                <a:t>Random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984221" y="3963845"/>
              <a:ext cx="8860611" cy="421509"/>
              <a:chOff x="2993932" y="5010652"/>
              <a:chExt cx="8860611" cy="421509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Oval 73"/>
            <p:cNvSpPr/>
            <p:nvPr/>
          </p:nvSpPr>
          <p:spPr>
            <a:xfrm>
              <a:off x="398668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30391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52168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488728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50570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398799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02824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76916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89649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125878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≈2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430172" y="598020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172" y="5980205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Up-Down Arrow 1"/>
          <p:cNvSpPr/>
          <p:nvPr/>
        </p:nvSpPr>
        <p:spPr>
          <a:xfrm>
            <a:off x="2810125" y="4584347"/>
            <a:ext cx="326418" cy="146966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84221" y="5039968"/>
            <a:ext cx="181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485371" y="2406673"/>
            <a:ext cx="3867331" cy="3673455"/>
            <a:chOff x="3859619" y="2402958"/>
            <a:chExt cx="4253023" cy="346621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485371" y="6107231"/>
            <a:ext cx="386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Event order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2294959" y="3951013"/>
            <a:ext cx="367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t</a:t>
            </a:r>
            <a:r>
              <a:rPr lang="en-US" sz="3200" i="1" baseline="-25000" dirty="0" err="1" smtClean="0"/>
              <a:t>i</a:t>
            </a:r>
            <a:r>
              <a:rPr lang="en-US" sz="3200" i="1" dirty="0" smtClean="0"/>
              <a:t> – t</a:t>
            </a:r>
            <a:r>
              <a:rPr lang="en-US" sz="3200" i="1" baseline="-25000" dirty="0" smtClean="0"/>
              <a:t>i-1</a:t>
            </a:r>
            <a:endParaRPr lang="en-US" sz="3200" i="1" baseline="-25000" dirty="0"/>
          </a:p>
        </p:txBody>
      </p:sp>
      <p:grpSp>
        <p:nvGrpSpPr>
          <p:cNvPr id="2" name="Group 1"/>
          <p:cNvGrpSpPr/>
          <p:nvPr/>
        </p:nvGrpSpPr>
        <p:grpSpPr>
          <a:xfrm>
            <a:off x="4803195" y="2847268"/>
            <a:ext cx="3285080" cy="2647662"/>
            <a:chOff x="4803195" y="2847268"/>
            <a:chExt cx="3285080" cy="2647662"/>
          </a:xfrm>
          <a:solidFill>
            <a:srgbClr val="FF0000"/>
          </a:solidFill>
        </p:grpSpPr>
        <p:sp>
          <p:nvSpPr>
            <p:cNvPr id="56" name="Oval 55"/>
            <p:cNvSpPr/>
            <p:nvPr/>
          </p:nvSpPr>
          <p:spPr>
            <a:xfrm rot="16200000">
              <a:off x="4803195" y="533228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6200000">
              <a:off x="6364413" y="4060641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5115439" y="475290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5427682" y="4320938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5739926" y="4640164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6988899" y="3291176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6052169" y="3562583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>
              <a:off x="6676656" y="356341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>
              <a:off x="7613387" y="323480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7301143" y="2847268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7925630" y="2893278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84221" y="1764951"/>
            <a:ext cx="8860611" cy="567915"/>
            <a:chOff x="2984221" y="1764951"/>
            <a:chExt cx="8860611" cy="567915"/>
          </a:xfrm>
        </p:grpSpPr>
        <p:grpSp>
          <p:nvGrpSpPr>
            <p:cNvPr id="3" name="Group 2"/>
            <p:cNvGrpSpPr/>
            <p:nvPr/>
          </p:nvGrpSpPr>
          <p:grpSpPr>
            <a:xfrm>
              <a:off x="2984221" y="1911357"/>
              <a:ext cx="8860611" cy="421509"/>
              <a:chOff x="2984221" y="5066373"/>
              <a:chExt cx="8860611" cy="42150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984221" y="5066373"/>
                <a:ext cx="8860611" cy="421509"/>
                <a:chOff x="2993932" y="5010652"/>
                <a:chExt cx="8860611" cy="421509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993932" y="5221406"/>
                  <a:ext cx="886061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2993932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1854543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Oval 40"/>
              <p:cNvSpPr/>
              <p:nvPr/>
            </p:nvSpPr>
            <p:spPr>
              <a:xfrm>
                <a:off x="302328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46153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64108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349986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148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7931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501337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535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886364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133476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10539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12830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34424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446813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45554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Curved Down Arrow 71"/>
            <p:cNvSpPr/>
            <p:nvPr/>
          </p:nvSpPr>
          <p:spPr>
            <a:xfrm>
              <a:off x="3102557" y="1764951"/>
              <a:ext cx="13563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Curved Down Arrow 72"/>
            <p:cNvSpPr/>
            <p:nvPr/>
          </p:nvSpPr>
          <p:spPr>
            <a:xfrm>
              <a:off x="3242103" y="1764951"/>
              <a:ext cx="24810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Curved Down Arrow 73"/>
            <p:cNvSpPr/>
            <p:nvPr/>
          </p:nvSpPr>
          <p:spPr>
            <a:xfrm>
              <a:off x="3440627" y="1764951"/>
              <a:ext cx="12946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urved Down Arrow 74"/>
            <p:cNvSpPr/>
            <p:nvPr/>
          </p:nvSpPr>
          <p:spPr>
            <a:xfrm>
              <a:off x="3558962" y="1764951"/>
              <a:ext cx="16631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Curved Down Arrow 75"/>
            <p:cNvSpPr/>
            <p:nvPr/>
          </p:nvSpPr>
          <p:spPr>
            <a:xfrm>
              <a:off x="3730168" y="1764951"/>
              <a:ext cx="247122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Curved Down Arrow 76"/>
            <p:cNvSpPr/>
            <p:nvPr/>
          </p:nvSpPr>
          <p:spPr>
            <a:xfrm>
              <a:off x="3964937" y="1764951"/>
              <a:ext cx="21057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Curved Down Arrow 77"/>
            <p:cNvSpPr/>
            <p:nvPr/>
          </p:nvSpPr>
          <p:spPr>
            <a:xfrm>
              <a:off x="4175814" y="1764951"/>
              <a:ext cx="24552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Curved Down Arrow 78"/>
            <p:cNvSpPr/>
            <p:nvPr/>
          </p:nvSpPr>
          <p:spPr>
            <a:xfrm>
              <a:off x="4421342" y="1764951"/>
              <a:ext cx="544498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Curved Down Arrow 79"/>
            <p:cNvSpPr/>
            <p:nvPr/>
          </p:nvSpPr>
          <p:spPr>
            <a:xfrm>
              <a:off x="4965840" y="1764951"/>
              <a:ext cx="51051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Curved Down Arrow 80"/>
            <p:cNvSpPr/>
            <p:nvPr/>
          </p:nvSpPr>
          <p:spPr>
            <a:xfrm>
              <a:off x="5512754" y="1764951"/>
              <a:ext cx="57474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urved Down Arrow 81"/>
            <p:cNvSpPr/>
            <p:nvPr/>
          </p:nvSpPr>
          <p:spPr>
            <a:xfrm>
              <a:off x="6087494" y="1764951"/>
              <a:ext cx="45640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urved Down Arrow 82"/>
            <p:cNvSpPr/>
            <p:nvPr/>
          </p:nvSpPr>
          <p:spPr>
            <a:xfrm>
              <a:off x="6543899" y="1764951"/>
              <a:ext cx="108855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urved Down Arrow 83"/>
            <p:cNvSpPr/>
            <p:nvPr/>
          </p:nvSpPr>
          <p:spPr>
            <a:xfrm>
              <a:off x="9011263" y="1764951"/>
              <a:ext cx="240284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Curved Down Arrow 84"/>
            <p:cNvSpPr/>
            <p:nvPr/>
          </p:nvSpPr>
          <p:spPr>
            <a:xfrm>
              <a:off x="7663318" y="1764951"/>
              <a:ext cx="131707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913432" y="1835073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485371" y="2406673"/>
            <a:ext cx="3867331" cy="3673455"/>
            <a:chOff x="3859619" y="2402958"/>
            <a:chExt cx="4253023" cy="346621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485371" y="6107231"/>
            <a:ext cx="386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Event order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2294959" y="3951013"/>
            <a:ext cx="367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t</a:t>
            </a:r>
            <a:r>
              <a:rPr lang="en-US" sz="3200" i="1" baseline="-25000" dirty="0" err="1" smtClean="0"/>
              <a:t>i</a:t>
            </a:r>
            <a:r>
              <a:rPr lang="en-US" sz="3200" i="1" dirty="0" smtClean="0"/>
              <a:t> – t</a:t>
            </a:r>
            <a:r>
              <a:rPr lang="en-US" sz="3200" i="1" baseline="-25000" dirty="0" smtClean="0"/>
              <a:t>i-1</a:t>
            </a:r>
            <a:endParaRPr lang="en-US" sz="3200" i="1" baseline="-25000" dirty="0"/>
          </a:p>
        </p:txBody>
      </p:sp>
      <p:grpSp>
        <p:nvGrpSpPr>
          <p:cNvPr id="7" name="Group 6"/>
          <p:cNvGrpSpPr/>
          <p:nvPr/>
        </p:nvGrpSpPr>
        <p:grpSpPr>
          <a:xfrm>
            <a:off x="4760169" y="2903341"/>
            <a:ext cx="3326690" cy="2547424"/>
            <a:chOff x="4760169" y="2903341"/>
            <a:chExt cx="3326690" cy="2547424"/>
          </a:xfrm>
        </p:grpSpPr>
        <p:sp>
          <p:nvSpPr>
            <p:cNvPr id="56" name="Oval 55"/>
            <p:cNvSpPr/>
            <p:nvPr/>
          </p:nvSpPr>
          <p:spPr>
            <a:xfrm rot="20700000">
              <a:off x="4760169" y="2903341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20700000">
              <a:off x="6025785" y="4082236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20700000">
              <a:off x="5076573" y="3054991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20700000">
              <a:off x="5709381" y="3244793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20700000">
              <a:off x="5392977" y="3629020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20700000">
              <a:off x="6974997" y="4486291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20700000">
              <a:off x="6342189" y="3651725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20700000">
              <a:off x="6658593" y="4255148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20700000">
              <a:off x="7291401" y="5074910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20700000">
              <a:off x="7607805" y="4673004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20700000">
              <a:off x="7924214" y="5288120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 flipH="1">
            <a:off x="2984221" y="1764951"/>
            <a:ext cx="8860611" cy="567915"/>
            <a:chOff x="2984221" y="1764951"/>
            <a:chExt cx="8860611" cy="567915"/>
          </a:xfrm>
        </p:grpSpPr>
        <p:grpSp>
          <p:nvGrpSpPr>
            <p:cNvPr id="3" name="Group 2"/>
            <p:cNvGrpSpPr/>
            <p:nvPr/>
          </p:nvGrpSpPr>
          <p:grpSpPr>
            <a:xfrm>
              <a:off x="2984221" y="1911357"/>
              <a:ext cx="8860611" cy="421509"/>
              <a:chOff x="2984221" y="5066373"/>
              <a:chExt cx="8860611" cy="42150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984221" y="5066373"/>
                <a:ext cx="8860611" cy="421509"/>
                <a:chOff x="2993932" y="5010652"/>
                <a:chExt cx="8860611" cy="421509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993932" y="5221406"/>
                  <a:ext cx="886061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2993932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1854543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Oval 40"/>
              <p:cNvSpPr/>
              <p:nvPr/>
            </p:nvSpPr>
            <p:spPr>
              <a:xfrm>
                <a:off x="302328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46153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64108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349986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148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7931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501337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535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886364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133476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10539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12830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34424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446813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45554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Curved Down Arrow 71"/>
            <p:cNvSpPr/>
            <p:nvPr/>
          </p:nvSpPr>
          <p:spPr>
            <a:xfrm>
              <a:off x="3102557" y="1764951"/>
              <a:ext cx="13563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Curved Down Arrow 72"/>
            <p:cNvSpPr/>
            <p:nvPr/>
          </p:nvSpPr>
          <p:spPr>
            <a:xfrm>
              <a:off x="3242103" y="1764951"/>
              <a:ext cx="24810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Curved Down Arrow 73"/>
            <p:cNvSpPr/>
            <p:nvPr/>
          </p:nvSpPr>
          <p:spPr>
            <a:xfrm>
              <a:off x="3440627" y="1764951"/>
              <a:ext cx="12946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urved Down Arrow 74"/>
            <p:cNvSpPr/>
            <p:nvPr/>
          </p:nvSpPr>
          <p:spPr>
            <a:xfrm>
              <a:off x="3558962" y="1764951"/>
              <a:ext cx="16631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Curved Down Arrow 75"/>
            <p:cNvSpPr/>
            <p:nvPr/>
          </p:nvSpPr>
          <p:spPr>
            <a:xfrm>
              <a:off x="3730168" y="1764951"/>
              <a:ext cx="247122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Curved Down Arrow 76"/>
            <p:cNvSpPr/>
            <p:nvPr/>
          </p:nvSpPr>
          <p:spPr>
            <a:xfrm>
              <a:off x="3964937" y="1764951"/>
              <a:ext cx="21057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Curved Down Arrow 77"/>
            <p:cNvSpPr/>
            <p:nvPr/>
          </p:nvSpPr>
          <p:spPr>
            <a:xfrm>
              <a:off x="4175814" y="1764951"/>
              <a:ext cx="24552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Curved Down Arrow 78"/>
            <p:cNvSpPr/>
            <p:nvPr/>
          </p:nvSpPr>
          <p:spPr>
            <a:xfrm>
              <a:off x="4421342" y="1764951"/>
              <a:ext cx="544498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Curved Down Arrow 79"/>
            <p:cNvSpPr/>
            <p:nvPr/>
          </p:nvSpPr>
          <p:spPr>
            <a:xfrm>
              <a:off x="4965840" y="1764951"/>
              <a:ext cx="51051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Curved Down Arrow 80"/>
            <p:cNvSpPr/>
            <p:nvPr/>
          </p:nvSpPr>
          <p:spPr>
            <a:xfrm>
              <a:off x="5512754" y="1764951"/>
              <a:ext cx="57474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urved Down Arrow 81"/>
            <p:cNvSpPr/>
            <p:nvPr/>
          </p:nvSpPr>
          <p:spPr>
            <a:xfrm>
              <a:off x="6087494" y="1764951"/>
              <a:ext cx="45640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urved Down Arrow 82"/>
            <p:cNvSpPr/>
            <p:nvPr/>
          </p:nvSpPr>
          <p:spPr>
            <a:xfrm>
              <a:off x="6543899" y="1764951"/>
              <a:ext cx="108855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urved Down Arrow 83"/>
            <p:cNvSpPr/>
            <p:nvPr/>
          </p:nvSpPr>
          <p:spPr>
            <a:xfrm>
              <a:off x="9011263" y="1764951"/>
              <a:ext cx="240284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Curved Down Arrow 84"/>
            <p:cNvSpPr/>
            <p:nvPr/>
          </p:nvSpPr>
          <p:spPr>
            <a:xfrm>
              <a:off x="7663318" y="1764951"/>
              <a:ext cx="131707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913432" y="1835073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1851811" y="2082392"/>
            <a:ext cx="8488378" cy="659219"/>
            <a:chOff x="318977" y="3427228"/>
            <a:chExt cx="11430000" cy="659219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18977" y="3756837"/>
              <a:ext cx="1143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1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033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174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863870" y="3133818"/>
            <a:ext cx="2039679" cy="2004312"/>
            <a:chOff x="863870" y="3574886"/>
            <a:chExt cx="2039679" cy="2004312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863870" y="3574886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63870" y="5579198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 rot="5400000">
              <a:off x="983158" y="3651614"/>
              <a:ext cx="1784848" cy="1696016"/>
              <a:chOff x="993791" y="3385797"/>
              <a:chExt cx="1784848" cy="1696016"/>
            </a:xfrm>
          </p:grpSpPr>
          <p:sp>
            <p:nvSpPr>
              <p:cNvPr id="76" name="Oval 75"/>
              <p:cNvSpPr/>
              <p:nvPr/>
            </p:nvSpPr>
            <p:spPr>
              <a:xfrm rot="16200000">
                <a:off x="992311" y="499455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>
                <a:off x="1162218" y="483382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1332124" y="467309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16200000">
                <a:off x="1502031" y="451236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 rot="16200000">
                <a:off x="1671937" y="4351640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 rot="16200000">
                <a:off x="1841844" y="4190913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2011750" y="4030186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2181657" y="3869459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 rot="16200000">
                <a:off x="2351563" y="370873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 rot="16200000">
                <a:off x="2521470" y="354800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 rot="16200000">
                <a:off x="2691378" y="338727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7" name="Straight Connector 86"/>
          <p:cNvCxnSpPr/>
          <p:nvPr/>
        </p:nvCxnSpPr>
        <p:spPr>
          <a:xfrm>
            <a:off x="5066224" y="3168613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066224" y="5172925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 rot="18777566">
            <a:off x="5151269" y="403838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rot="18777566">
            <a:off x="5333045" y="403654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18777566">
            <a:off x="5514821" y="4034705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18777566">
            <a:off x="5696597" y="403286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18777566">
            <a:off x="5878373" y="403102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8777566">
            <a:off x="6060149" y="4029191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8777566">
            <a:off x="6241925" y="402735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8777566">
            <a:off x="6423701" y="4025516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8777566">
            <a:off x="6787253" y="402367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8777566">
            <a:off x="6605477" y="402183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8777566">
            <a:off x="6969028" y="4020002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1584249" y="1494887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889625" y="14948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0</a:t>
            </a:r>
            <a:endParaRPr lang="en-US" sz="3200"/>
          </a:p>
        </p:txBody>
      </p:sp>
      <p:sp>
        <p:nvSpPr>
          <p:cNvPr id="102" name="TextBox 101"/>
          <p:cNvSpPr txBox="1"/>
          <p:nvPr/>
        </p:nvSpPr>
        <p:spPr>
          <a:xfrm>
            <a:off x="10157390" y="14948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1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9341615" y="3168613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9341615" y="5172925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 rot="21393337">
            <a:off x="9460903" y="3245342"/>
            <a:ext cx="1784851" cy="1696018"/>
            <a:chOff x="993789" y="3385797"/>
            <a:chExt cx="1784851" cy="1696018"/>
          </a:xfrm>
        </p:grpSpPr>
        <p:sp>
          <p:nvSpPr>
            <p:cNvPr id="106" name="Oval 105"/>
            <p:cNvSpPr/>
            <p:nvPr/>
          </p:nvSpPr>
          <p:spPr>
            <a:xfrm rot="16200000">
              <a:off x="992309" y="499455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rot="16200000">
              <a:off x="1162217" y="4833822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rot="16200000">
              <a:off x="1332123" y="4673095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16200000">
              <a:off x="1502030" y="451236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rot="16200000">
              <a:off x="1671937" y="435164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16200000">
              <a:off x="1841844" y="419091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16200000">
              <a:off x="2011750" y="4030186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6200000">
              <a:off x="2181657" y="386945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6200000">
              <a:off x="2351563" y="370873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6200000">
              <a:off x="2521470" y="3548004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6200000">
              <a:off x="2691379" y="3387277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1364" y="5405268"/>
            <a:ext cx="2623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Increasing event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frequency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968948" y="5405268"/>
            <a:ext cx="27424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Decreasing event</a:t>
            </a:r>
          </a:p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frequency</a:t>
            </a:r>
            <a:endParaRPr lang="en-US" sz="2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9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62079" y="5050375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5050375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634843" y="1725939"/>
            <a:ext cx="5743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Pearson </a:t>
            </a:r>
            <a:r>
              <a:rPr lang="en-US" sz="3200" b="1" smtClean="0">
                <a:solidFill>
                  <a:srgbClr val="0432FF"/>
                </a:solidFill>
              </a:rPr>
              <a:t>correlation coefficient, </a:t>
            </a:r>
            <a:r>
              <a:rPr lang="en-US" sz="3200" b="1" dirty="0" smtClean="0">
                <a:solidFill>
                  <a:srgbClr val="0432FF"/>
                </a:solidFill>
              </a:rPr>
              <a:t>r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4843" y="4235301"/>
            <a:ext cx="704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Spearman rank correlation coefficient, r’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339929" y="1725939"/>
            <a:ext cx="3367974" cy="3094137"/>
            <a:chOff x="332653" y="1878339"/>
            <a:chExt cx="3367974" cy="3094137"/>
          </a:xfrm>
        </p:grpSpPr>
        <p:sp>
          <p:nvSpPr>
            <p:cNvPr id="9" name="TextBox 8"/>
            <p:cNvSpPr txBox="1"/>
            <p:nvPr/>
          </p:nvSpPr>
          <p:spPr>
            <a:xfrm>
              <a:off x="1276822" y="1878339"/>
              <a:ext cx="24238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 smtClean="0"/>
                <a:t>PARAMETRIC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2653" y="4387701"/>
              <a:ext cx="3367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smtClean="0"/>
                <a:t>NON-PARAMETRIC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9308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634843" y="1725939"/>
            <a:ext cx="704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Spearman rank correlation coefficient, r’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8236" y="3988335"/>
            <a:ext cx="11295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x, 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y, 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type = "spearman")$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estimate</a:t>
            </a:r>
          </a:p>
          <a:p>
            <a:pPr algn="ctr"/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= x, y = y, type = "spearman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")$</a:t>
            </a:r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p.value</a:t>
            </a:r>
            <a:endParaRPr lang="tr-TR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34" y="3139760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" y="1458805"/>
            <a:ext cx="12103444" cy="55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0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95" y="1569270"/>
            <a:ext cx="5280211" cy="50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7"/>
          <a:stretch/>
        </p:blipFill>
        <p:spPr>
          <a:xfrm>
            <a:off x="2282056" y="2528919"/>
            <a:ext cx="7627889" cy="41448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666377" y="1835073"/>
            <a:ext cx="10178455" cy="523220"/>
            <a:chOff x="1666377" y="6041761"/>
            <a:chExt cx="10178455" cy="523220"/>
          </a:xfrm>
        </p:grpSpPr>
        <p:sp>
          <p:nvSpPr>
            <p:cNvPr id="28" name="TextBox 27"/>
            <p:cNvSpPr txBox="1"/>
            <p:nvPr/>
          </p:nvSpPr>
          <p:spPr>
            <a:xfrm>
              <a:off x="1666377" y="6041761"/>
              <a:ext cx="1286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Pattern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984221" y="6143472"/>
              <a:ext cx="8860611" cy="421509"/>
              <a:chOff x="2993932" y="5010652"/>
              <a:chExt cx="8860611" cy="421509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Oval 33"/>
            <p:cNvSpPr/>
            <p:nvPr/>
          </p:nvSpPr>
          <p:spPr>
            <a:xfrm>
              <a:off x="3137655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355424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322472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978826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96595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163643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571109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9788878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755926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pattern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5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38614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2D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57007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block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58" y="2638239"/>
            <a:ext cx="3556828" cy="32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fig_17_mapa-geologico-provisional_zoo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3844" y="1919836"/>
            <a:ext cx="2917756" cy="26165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0145_sall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03" y="4951826"/>
            <a:ext cx="6083275" cy="178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12" descr="graptolit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3027952"/>
            <a:ext cx="2663572" cy="18281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544" y="1444013"/>
            <a:ext cx="12061371" cy="53289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8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8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>
          <a:xfrm>
            <a:off x="0" y="1330912"/>
            <a:ext cx="12228682" cy="55270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2" t="19407" r="27516" b="22196"/>
          <a:stretch/>
        </p:blipFill>
        <p:spPr>
          <a:xfrm>
            <a:off x="72787" y="1427378"/>
            <a:ext cx="1842074" cy="23647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1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8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>
          <a:xfrm>
            <a:off x="0" y="1330912"/>
            <a:ext cx="12228682" cy="55270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3754" y="5669279"/>
            <a:ext cx="11964493" cy="1079129"/>
            <a:chOff x="113754" y="3108960"/>
            <a:chExt cx="11964493" cy="1079129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/>
            <p:cNvSpPr/>
            <p:nvPr/>
          </p:nvSpPr>
          <p:spPr>
            <a:xfrm>
              <a:off x="113754" y="3108960"/>
              <a:ext cx="11964493" cy="1079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19702" y="3162530"/>
              <a:ext cx="11752596" cy="971988"/>
              <a:chOff x="225907" y="4171276"/>
              <a:chExt cx="11752596" cy="97198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13186" y="4171276"/>
                <a:ext cx="10942322" cy="623944"/>
                <a:chOff x="613186" y="4171276"/>
                <a:chExt cx="10942322" cy="62394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613186" y="4300368"/>
                  <a:ext cx="10942322" cy="365761"/>
                  <a:chOff x="613186" y="5443368"/>
                  <a:chExt cx="10942322" cy="699247"/>
                </a:xfrm>
              </p:grpSpPr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613186" y="5443368"/>
                    <a:ext cx="0" cy="699247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11555506" y="5443368"/>
                    <a:ext cx="0" cy="699247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613186" y="5792991"/>
                    <a:ext cx="10942322" cy="1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045" t="47216" r="6508" b="45129"/>
                <a:stretch/>
              </p:blipFill>
              <p:spPr>
                <a:xfrm>
                  <a:off x="2237591" y="4171276"/>
                  <a:ext cx="9317915" cy="623944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225907" y="4635432"/>
                <a:ext cx="806631" cy="507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/>
                  <a:t>1000</a:t>
                </a:r>
                <a:endParaRPr lang="en-US" sz="24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171872" y="4635432"/>
                <a:ext cx="806631" cy="507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/>
                  <a:t>2</a:t>
                </a:r>
                <a:r>
                  <a:rPr lang="en-US" sz="2400" smtClean="0"/>
                  <a:t>000</a:t>
                </a:r>
                <a:endParaRPr lang="en-US" sz="2400"/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93270" y="1480570"/>
            <a:ext cx="1200546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3754" y="1480570"/>
            <a:ext cx="1196449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cs-CZ" sz="2400" dirty="0" err="1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&lt;- c(1169, 1169, 1329, 1329, 1536, 1669, 1669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 1693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, 1832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1843, 1868, 1928, 1929, 1979, 1981, 1984,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1985,</a:t>
            </a:r>
          </a:p>
          <a:p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 1987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, 1991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79379" y="3418926"/>
            <a:ext cx="903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de-DE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0 160 0 207 133 0 24 139 11 25 60 1 50 2 3 1 2 4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8514" y="4609875"/>
            <a:ext cx="9954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rank</a:t>
            </a: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algn="ctr"/>
            <a:r>
              <a:rPr lang="ro-RO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2 17 2 18 15 2 11 16 10 12 14 4.5 13 6.5 8 4.5 6.5 9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48076" y="5800825"/>
            <a:ext cx="8295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1:18 # temporal </a:t>
            </a:r>
            <a:r>
              <a:rPr lang="ro-RO" sz="2400" dirty="0" err="1" smtClean="0">
                <a:latin typeface="Courier" charset="0"/>
                <a:ea typeface="Courier" charset="0"/>
                <a:cs typeface="Courier" charset="0"/>
              </a:rPr>
              <a:t>rank</a:t>
            </a:r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o-RO" sz="2400" dirty="0" err="1" smtClean="0">
                <a:latin typeface="Courier" charset="0"/>
                <a:ea typeface="Courier" charset="0"/>
                <a:cs typeface="Courier" charset="0"/>
              </a:rPr>
              <a:t>order</a:t>
            </a:r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 of </a:t>
            </a:r>
            <a:r>
              <a:rPr lang="ro-RO" sz="2400" dirty="0" err="1" smtClean="0">
                <a:latin typeface="Courier" charset="0"/>
                <a:ea typeface="Courier" charset="0"/>
                <a:cs typeface="Courier" charset="0"/>
              </a:rPr>
              <a:t>eruptions</a:t>
            </a:r>
            <a:endParaRPr lang="ro-RO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ro-RO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1 2 3 4 5 6 7 8 9 10 11 12 13 14 15 16 17 18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72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20961" r="47613" b="5098"/>
          <a:stretch/>
        </p:blipFill>
        <p:spPr>
          <a:xfrm>
            <a:off x="3186163" y="1416974"/>
            <a:ext cx="5819675" cy="52957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8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B</a:t>
            </a:r>
            <a:endParaRPr lang="en-US" sz="400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405" y="5671458"/>
            <a:ext cx="11029191" cy="707886"/>
            <a:chOff x="707571" y="5225143"/>
            <a:chExt cx="11029191" cy="707886"/>
          </a:xfrm>
        </p:grpSpPr>
        <p:sp>
          <p:nvSpPr>
            <p:cNvPr id="19" name="TextBox 18"/>
            <p:cNvSpPr txBox="1"/>
            <p:nvPr/>
          </p:nvSpPr>
          <p:spPr>
            <a:xfrm>
              <a:off x="70757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272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1788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303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2819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8335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50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9366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4881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0397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5913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428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6944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459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975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3491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9006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4522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0037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55540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84959" y="1894411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p</a:t>
            </a:r>
            <a:r>
              <a:rPr lang="en-US" sz="3200" smtClean="0"/>
              <a:t>(A -&gt; B) = 1</a:t>
            </a:r>
            <a:endParaRPr lang="en-US" sz="3200"/>
          </a:p>
        </p:txBody>
      </p:sp>
      <p:sp>
        <p:nvSpPr>
          <p:cNvPr id="44" name="TextBox 43"/>
          <p:cNvSpPr txBox="1"/>
          <p:nvPr/>
        </p:nvSpPr>
        <p:spPr>
          <a:xfrm>
            <a:off x="4984959" y="4821010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A) = 1</a:t>
            </a:r>
            <a:endParaRPr lang="en-US" sz="3200" dirty="0"/>
          </a:p>
        </p:txBody>
      </p:sp>
      <p:sp>
        <p:nvSpPr>
          <p:cNvPr id="46" name="Oval 4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43" name="Right Arrow 42"/>
          <p:cNvSpPr/>
          <p:nvPr/>
        </p:nvSpPr>
        <p:spPr>
          <a:xfrm>
            <a:off x="5263266" y="6368586"/>
            <a:ext cx="1665468" cy="19357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405" y="5671458"/>
            <a:ext cx="11029191" cy="707886"/>
            <a:chOff x="707571" y="5225143"/>
            <a:chExt cx="11029191" cy="707886"/>
          </a:xfrm>
        </p:grpSpPr>
        <p:sp>
          <p:nvSpPr>
            <p:cNvPr id="19" name="TextBox 18"/>
            <p:cNvSpPr txBox="1"/>
            <p:nvPr/>
          </p:nvSpPr>
          <p:spPr>
            <a:xfrm>
              <a:off x="70757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272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670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303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701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8335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50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9366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4881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0397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5913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428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826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459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8857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3491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9006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4522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09196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55540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28667" y="1894411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B) = 0.5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828667" y="4821010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A) = 0.5</a:t>
            </a:r>
            <a:endParaRPr lang="en-US" sz="3200" dirty="0"/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5647" y="3357710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A) = 0.5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9509189" y="3357710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</a:t>
            </a:r>
            <a:r>
              <a:rPr lang="en-US" sz="3200" smtClean="0"/>
              <a:t>-&gt; B) </a:t>
            </a:r>
            <a:r>
              <a:rPr lang="en-US" sz="3200" dirty="0" smtClean="0"/>
              <a:t>= 0.5</a:t>
            </a:r>
            <a:endParaRPr lang="en-US" sz="3200" dirty="0"/>
          </a:p>
        </p:txBody>
      </p:sp>
      <p:sp>
        <p:nvSpPr>
          <p:cNvPr id="47" name="Right Arrow 46"/>
          <p:cNvSpPr/>
          <p:nvPr/>
        </p:nvSpPr>
        <p:spPr>
          <a:xfrm>
            <a:off x="5263266" y="6368586"/>
            <a:ext cx="1665468" cy="19357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405" y="5671458"/>
            <a:ext cx="11029191" cy="707886"/>
            <a:chOff x="707571" y="5225143"/>
            <a:chExt cx="11029191" cy="707886"/>
          </a:xfrm>
        </p:grpSpPr>
        <p:sp>
          <p:nvSpPr>
            <p:cNvPr id="19" name="TextBox 18"/>
            <p:cNvSpPr txBox="1"/>
            <p:nvPr/>
          </p:nvSpPr>
          <p:spPr>
            <a:xfrm>
              <a:off x="70757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272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670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303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701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8335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50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9366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4881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0397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5913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428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826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459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8857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3491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9006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4522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09196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55540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93776" y="1894411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B) = ?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993776" y="4821010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A) = ?</a:t>
            </a:r>
            <a:endParaRPr lang="en-US" sz="3200" dirty="0"/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0755" y="3357710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A) = ?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9674298" y="3357710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B) = ?</a:t>
            </a:r>
            <a:endParaRPr lang="en-US" sz="3200" dirty="0"/>
          </a:p>
        </p:txBody>
      </p:sp>
      <p:sp>
        <p:nvSpPr>
          <p:cNvPr id="47" name="Right Arrow 46"/>
          <p:cNvSpPr/>
          <p:nvPr/>
        </p:nvSpPr>
        <p:spPr>
          <a:xfrm>
            <a:off x="5263266" y="6368586"/>
            <a:ext cx="1665468" cy="19357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57" y="1840205"/>
            <a:ext cx="4508500" cy="450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65"/>
          <a:stretch/>
        </p:blipFill>
        <p:spPr>
          <a:xfrm>
            <a:off x="0" y="1118794"/>
            <a:ext cx="5684814" cy="57392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3191" y="3296154"/>
            <a:ext cx="51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</a:t>
            </a:r>
          </a:p>
        </p:txBody>
      </p:sp>
      <p:sp>
        <p:nvSpPr>
          <p:cNvPr id="12" name="Curved Down Arrow 11"/>
          <p:cNvSpPr/>
          <p:nvPr/>
        </p:nvSpPr>
        <p:spPr>
          <a:xfrm>
            <a:off x="4402230" y="2508461"/>
            <a:ext cx="3348482" cy="582541"/>
          </a:xfrm>
          <a:prstGeom prst="curved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 rot="10800000">
            <a:off x="4402231" y="4209193"/>
            <a:ext cx="3348482" cy="58254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80150" y="1894411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(N -&gt; R) = ?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980151" y="4821010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(R -&gt; N) = ?</a:t>
            </a:r>
            <a:endParaRPr lang="en-US" sz="3200" dirty="0"/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3504" y="3357710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(N -&gt; N) = ?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9674297" y="3357710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(R -&gt; R) = ?</a:t>
            </a:r>
            <a:endParaRPr lang="en-US" sz="32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17714" y="1569331"/>
            <a:ext cx="2290761" cy="1257117"/>
            <a:chOff x="217714" y="1601989"/>
            <a:chExt cx="2290761" cy="1257117"/>
          </a:xfrm>
        </p:grpSpPr>
        <p:sp>
          <p:nvSpPr>
            <p:cNvPr id="14" name="Rectangle 13"/>
            <p:cNvSpPr/>
            <p:nvPr/>
          </p:nvSpPr>
          <p:spPr>
            <a:xfrm>
              <a:off x="217714" y="1638025"/>
              <a:ext cx="512703" cy="51270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714" y="2310367"/>
              <a:ext cx="512703" cy="512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4291" y="1601989"/>
              <a:ext cx="1431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Normal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4291" y="2274331"/>
              <a:ext cx="1704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Reversed</a:t>
              </a:r>
              <a:endParaRPr lang="en-US" sz="3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4" name="Group 93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33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" y="1327847"/>
            <a:ext cx="6830607" cy="54644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Temporal autocorrelation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6374" r="9834" b="25736"/>
          <a:stretch/>
        </p:blipFill>
        <p:spPr>
          <a:xfrm>
            <a:off x="7648886" y="1622685"/>
            <a:ext cx="3911235" cy="20715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9275" y="3922168"/>
            <a:ext cx="46955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pirates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estimate</a:t>
            </a:r>
            <a:endParaRPr lang="tr-TR" sz="28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-0.9242241</a:t>
            </a:r>
            <a:endParaRPr lang="is-IS" sz="28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pirates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p.value</a:t>
            </a:r>
            <a:endParaRPr lang="tr-TR" sz="28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nb-NO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0.00291353</a:t>
            </a:r>
            <a:endParaRPr lang="tr-TR" sz="28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79" y="5716532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2" name="Oval 101"/>
          <p:cNvSpPr/>
          <p:nvPr/>
        </p:nvSpPr>
        <p:spPr>
          <a:xfrm>
            <a:off x="1843745" y="2832104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18150" y="2832104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2259425" y="2869597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511487" y="26842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311026" y="2684206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(N -&gt; R) 	= 5 </a:t>
            </a:r>
            <a:r>
              <a:rPr lang="en-US" sz="3200" dirty="0"/>
              <a:t>/ (3 + 5</a:t>
            </a:r>
            <a:r>
              <a:rPr lang="en-US" sz="3200" dirty="0" smtClean="0"/>
              <a:t>)	= 0.625</a:t>
            </a:r>
            <a:endParaRPr lang="en-US" sz="3200" dirty="0"/>
          </a:p>
        </p:txBody>
      </p:sp>
      <p:sp>
        <p:nvSpPr>
          <p:cNvPr id="110" name="Oval 109"/>
          <p:cNvSpPr/>
          <p:nvPr/>
        </p:nvSpPr>
        <p:spPr>
          <a:xfrm>
            <a:off x="1843745" y="4497393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818150" y="4497393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2259425" y="4534886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3511487" y="4349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311026" y="4349495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(R -&gt; N) 	= </a:t>
            </a:r>
            <a:r>
              <a:rPr lang="en-US" sz="3200" dirty="0"/>
              <a:t>5 / (5 + 5</a:t>
            </a:r>
            <a:r>
              <a:rPr lang="en-US" sz="3200" dirty="0" smtClean="0"/>
              <a:t>)	= 0.500</a:t>
            </a:r>
            <a:endParaRPr lang="en-US" sz="3200" dirty="0"/>
          </a:p>
        </p:txBody>
      </p:sp>
      <p:sp>
        <p:nvSpPr>
          <p:cNvPr id="52" name="Oval 51"/>
          <p:cNvSpPr/>
          <p:nvPr/>
        </p:nvSpPr>
        <p:spPr>
          <a:xfrm>
            <a:off x="1843745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18150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259425" y="203695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11487" y="18515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</a:t>
            </a:r>
            <a:endParaRPr lang="en-US" sz="3200"/>
          </a:p>
        </p:txBody>
      </p:sp>
      <p:sp>
        <p:nvSpPr>
          <p:cNvPr id="137" name="TextBox 136"/>
          <p:cNvSpPr txBox="1"/>
          <p:nvPr/>
        </p:nvSpPr>
        <p:spPr>
          <a:xfrm>
            <a:off x="4311026" y="1851561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(N -&gt; N) 	= 3 / (3 + 5)	= 0.375</a:t>
            </a:r>
            <a:endParaRPr lang="en-US" sz="3200" dirty="0"/>
          </a:p>
        </p:txBody>
      </p:sp>
      <p:sp>
        <p:nvSpPr>
          <p:cNvPr id="106" name="Oval 105"/>
          <p:cNvSpPr/>
          <p:nvPr/>
        </p:nvSpPr>
        <p:spPr>
          <a:xfrm>
            <a:off x="1843745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818150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2259425" y="370224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11487" y="35168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311026" y="3516851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(R -&gt; R) 	= </a:t>
            </a:r>
            <a:r>
              <a:rPr lang="en-US" sz="3200" dirty="0"/>
              <a:t>5 / </a:t>
            </a:r>
            <a:r>
              <a:rPr lang="en-US" sz="3200" dirty="0" smtClean="0"/>
              <a:t>(5 </a:t>
            </a:r>
            <a:r>
              <a:rPr lang="en-US" sz="3200" dirty="0"/>
              <a:t>+ 5</a:t>
            </a:r>
            <a:r>
              <a:rPr lang="en-US" sz="3200" dirty="0" smtClean="0"/>
              <a:t>)	= 0.500</a:t>
            </a:r>
            <a:endParaRPr lang="en-US" sz="3200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142" name="Oval 141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81" name="Curved Down Arrow 180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urved Down Arrow 181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urved Down Arrow 182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Curved Down Arrow 183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Curved Down Arrow 184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Curved Down Arrow 185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7" name="Curved Down Arrow 186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Curved Down Arrow 187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9" name="Curved Down Arrow 188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urved Down Arrow 189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urved Down Arrow 190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urved Down Arrow 191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Curved Down Arrow 192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Curved Down Arrow 193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5" name="Curved Down Arrow 194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Curved Down Arrow 196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8" name="Curved Down Arrow 197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8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2" name="Group 91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50" name="Oval 49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3" name="Curved Down Arrow 12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Curved Down Arrow 114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" name="Curved Down Arrow 115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Curved Down Arrow 116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Curved Down Arrow 117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Curved Down Arrow 118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Curved Down Arrow 119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Curved Down Arrow 120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Curved Down Arrow 121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Curved Down Arrow 122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urved Down Arrow 123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Curved Down Arrow 124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Curved Down Arrow 125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Curved Down Arrow 126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Curved Down Arrow 127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Curved Down Arrow 128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" name="Curved Down Arrow 129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1" name="Curved Down Arrow 130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48922" y="1958804"/>
            <a:ext cx="3071093" cy="2947538"/>
            <a:chOff x="1145755" y="2187404"/>
            <a:chExt cx="3071093" cy="2947538"/>
          </a:xfrm>
        </p:grpSpPr>
        <p:sp>
          <p:nvSpPr>
            <p:cNvPr id="102" name="Oval 101"/>
            <p:cNvSpPr/>
            <p:nvPr/>
          </p:nvSpPr>
          <p:spPr>
            <a:xfrm>
              <a:off x="1843745" y="3667836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624272" y="2826775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742529" y="2826775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843745" y="454957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 rot="16200000">
              <a:off x="556399" y="3960810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From</a:t>
              </a:r>
              <a:endParaRPr lang="en-US" sz="32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446147" y="3371454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327890" y="3371454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446147" y="4253197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327890" y="4253197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53360" y="2187404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/>
                <a:t>To</a:t>
              </a:r>
              <a:endParaRPr lang="en-US" sz="320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690490" y="351993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3</a:t>
              </a:r>
              <a:endParaRPr lang="en-US" sz="32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572233" y="351993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90490" y="440168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572233" y="440168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</a:t>
              </a: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470725" y="1525176"/>
            <a:ext cx="488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Transition frequency matrix</a:t>
            </a:r>
            <a:endParaRPr lang="en-US" sz="3200" b="1" dirty="0">
              <a:solidFill>
                <a:srgbClr val="0432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342123" y="1984385"/>
            <a:ext cx="3071093" cy="2947538"/>
            <a:chOff x="6526115" y="2212985"/>
            <a:chExt cx="3071093" cy="2947538"/>
          </a:xfrm>
        </p:grpSpPr>
        <p:sp>
          <p:nvSpPr>
            <p:cNvPr id="143" name="Oval 142"/>
            <p:cNvSpPr/>
            <p:nvPr/>
          </p:nvSpPr>
          <p:spPr>
            <a:xfrm>
              <a:off x="7224105" y="3693417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004632" y="2852356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8122889" y="2852356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7224105" y="4575160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 rot="16200000">
              <a:off x="5936759" y="3986391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From</a:t>
              </a:r>
              <a:endParaRPr lang="en-US" sz="3200" dirty="0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7826507" y="3397035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8708250" y="3397035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7826507" y="4278778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708250" y="4278778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833720" y="2212985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/>
                <a:t>To</a:t>
              </a:r>
              <a:endParaRPr lang="en-US" sz="320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825591" y="3589063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0.375</a:t>
              </a:r>
              <a:endParaRPr lang="en-US" sz="24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707334" y="3589063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0.625</a:t>
              </a:r>
              <a:endParaRPr lang="en-US" sz="24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825591" y="4470806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0.500</a:t>
              </a:r>
              <a:endParaRPr lang="en-US" sz="2400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707333" y="4470806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0</a:t>
              </a:r>
              <a:r>
                <a:rPr lang="en-US" sz="2400" smtClean="0"/>
                <a:t>.500</a:t>
              </a:r>
              <a:endParaRPr lang="en-US" sz="2400" dirty="0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6687206" y="1525176"/>
            <a:ext cx="5034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Transition probability matrix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513481" y="3706442"/>
            <a:ext cx="1165038" cy="5927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4862730"/>
            <a:ext cx="883993" cy="883993"/>
          </a:xfrm>
          <a:prstGeom prst="ellipse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9641" y="4950783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7338568" y="4862730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51174" y="4950783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</a:t>
            </a:r>
          </a:p>
        </p:txBody>
      </p:sp>
      <p:sp>
        <p:nvSpPr>
          <p:cNvPr id="7" name="Curved Right Arrow 6"/>
          <p:cNvSpPr/>
          <p:nvPr/>
        </p:nvSpPr>
        <p:spPr>
          <a:xfrm rot="19893526">
            <a:off x="3014840" y="5363277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2666761">
            <a:off x="8145019" y="5249514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54004" y="2614620"/>
            <a:ext cx="883993" cy="883993"/>
            <a:chOff x="5645839" y="2342477"/>
            <a:chExt cx="883993" cy="883993"/>
          </a:xfrm>
        </p:grpSpPr>
        <p:sp>
          <p:nvSpPr>
            <p:cNvPr id="47" name="Oval 46"/>
            <p:cNvSpPr/>
            <p:nvPr/>
          </p:nvSpPr>
          <p:spPr>
            <a:xfrm>
              <a:off x="5645839" y="2342477"/>
              <a:ext cx="883993" cy="8839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47224" y="243053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sz="4000" dirty="0"/>
            </a:p>
          </p:txBody>
        </p:sp>
      </p:grpSp>
      <p:sp>
        <p:nvSpPr>
          <p:cNvPr id="50" name="Curved Right Arrow 49"/>
          <p:cNvSpPr/>
          <p:nvPr/>
        </p:nvSpPr>
        <p:spPr>
          <a:xfrm rot="5400000">
            <a:off x="5519262" y="1573116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 rot="19300523">
            <a:off x="6698825" y="3407208"/>
            <a:ext cx="246525" cy="170857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/>
          <p:cNvSpPr/>
          <p:nvPr/>
        </p:nvSpPr>
        <p:spPr>
          <a:xfrm rot="19300523" flipV="1">
            <a:off x="6947815" y="3210394"/>
            <a:ext cx="246525" cy="170857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/>
          <p:cNvSpPr/>
          <p:nvPr/>
        </p:nvSpPr>
        <p:spPr>
          <a:xfrm rot="2288405">
            <a:off x="4997994" y="3206887"/>
            <a:ext cx="246525" cy="1665573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2288405" flipV="1">
            <a:off x="5247618" y="3402899"/>
            <a:ext cx="246525" cy="166557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/>
          <p:cNvSpPr/>
          <p:nvPr/>
        </p:nvSpPr>
        <p:spPr>
          <a:xfrm rot="16200000">
            <a:off x="5972737" y="4342190"/>
            <a:ext cx="246525" cy="224245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/>
          <p:cNvSpPr/>
          <p:nvPr/>
        </p:nvSpPr>
        <p:spPr>
          <a:xfrm rot="16200000" flipV="1">
            <a:off x="5972737" y="4024806"/>
            <a:ext cx="246525" cy="2242457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5330817"/>
            <a:ext cx="883993" cy="883993"/>
          </a:xfrm>
          <a:prstGeom prst="ellipse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82045" y="5418870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C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5330817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30335" y="5418870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D</a:t>
            </a:r>
            <a:endParaRPr lang="en-US" sz="4000" dirty="0"/>
          </a:p>
        </p:txBody>
      </p:sp>
      <p:sp>
        <p:nvSpPr>
          <p:cNvPr id="7" name="Curved Right Arrow 6"/>
          <p:cNvSpPr/>
          <p:nvPr/>
        </p:nvSpPr>
        <p:spPr>
          <a:xfrm rot="19893526">
            <a:off x="3014840" y="5831364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2666761">
            <a:off x="8145019" y="571760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969439" y="2005019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170824" y="2093072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50" name="Curved Right Arrow 49"/>
          <p:cNvSpPr/>
          <p:nvPr/>
        </p:nvSpPr>
        <p:spPr>
          <a:xfrm rot="2001624">
            <a:off x="3014839" y="1472237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Up Arrow 58"/>
          <p:cNvSpPr/>
          <p:nvPr/>
        </p:nvSpPr>
        <p:spPr>
          <a:xfrm rot="16200000">
            <a:off x="5972737" y="4810277"/>
            <a:ext cx="246525" cy="224245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/>
          <p:cNvSpPr/>
          <p:nvPr/>
        </p:nvSpPr>
        <p:spPr>
          <a:xfrm rot="16200000" flipV="1">
            <a:off x="5972737" y="4492893"/>
            <a:ext cx="246525" cy="2242457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0800000">
            <a:off x="4446865" y="2988686"/>
            <a:ext cx="246525" cy="224245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10800000" flipV="1">
            <a:off x="4129481" y="2988686"/>
            <a:ext cx="246525" cy="2242457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338568" y="2005019"/>
            <a:ext cx="883993" cy="88399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548770" y="2093072"/>
            <a:ext cx="46358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32" name="Up Arrow 31"/>
          <p:cNvSpPr/>
          <p:nvPr/>
        </p:nvSpPr>
        <p:spPr>
          <a:xfrm rot="10800000">
            <a:off x="7815994" y="2988686"/>
            <a:ext cx="246525" cy="2242457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/>
          <p:cNvSpPr/>
          <p:nvPr/>
        </p:nvSpPr>
        <p:spPr>
          <a:xfrm rot="10800000" flipV="1">
            <a:off x="7498610" y="2988686"/>
            <a:ext cx="246525" cy="224245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 rot="16200000">
            <a:off x="5972737" y="1484479"/>
            <a:ext cx="246525" cy="2242457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16200000" flipV="1">
            <a:off x="5972737" y="1167095"/>
            <a:ext cx="246525" cy="224245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rved Right Arrow 36"/>
          <p:cNvSpPr/>
          <p:nvPr/>
        </p:nvSpPr>
        <p:spPr>
          <a:xfrm rot="8677121">
            <a:off x="8072165" y="1335928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Up Arrow 38"/>
          <p:cNvSpPr/>
          <p:nvPr/>
        </p:nvSpPr>
        <p:spPr>
          <a:xfrm rot="8100000">
            <a:off x="6038537" y="2418830"/>
            <a:ext cx="246525" cy="3142635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 rot="8100000" flipV="1">
            <a:off x="5814113" y="2643254"/>
            <a:ext cx="246525" cy="314263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 rot="13500000">
            <a:off x="6078743" y="2652118"/>
            <a:ext cx="246525" cy="314672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/>
          <p:cNvSpPr/>
          <p:nvPr/>
        </p:nvSpPr>
        <p:spPr>
          <a:xfrm rot="13500000" flipV="1">
            <a:off x="5854319" y="2427694"/>
            <a:ext cx="246525" cy="3146729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788826" y="1618620"/>
            <a:ext cx="2753250" cy="2454094"/>
            <a:chOff x="3014839" y="1335928"/>
            <a:chExt cx="6166558" cy="5496528"/>
          </a:xfrm>
        </p:grpSpPr>
        <p:sp>
          <p:nvSpPr>
            <p:cNvPr id="6" name="Oval 5"/>
            <p:cNvSpPr/>
            <p:nvPr/>
          </p:nvSpPr>
          <p:spPr>
            <a:xfrm>
              <a:off x="3969439" y="5330817"/>
              <a:ext cx="883993" cy="883993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096924" y="5418870"/>
              <a:ext cx="629021" cy="68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</a:t>
              </a:r>
              <a:endParaRPr lang="en-US" sz="1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338568" y="5330817"/>
              <a:ext cx="883993" cy="8839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49896" y="5418870"/>
              <a:ext cx="661336" cy="68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</a:t>
              </a:r>
              <a:endParaRPr lang="en-US" sz="1400" dirty="0"/>
            </a:p>
          </p:txBody>
        </p:sp>
        <p:sp>
          <p:nvSpPr>
            <p:cNvPr id="7" name="Curved Right Arrow 6"/>
            <p:cNvSpPr/>
            <p:nvPr/>
          </p:nvSpPr>
          <p:spPr>
            <a:xfrm rot="19893526">
              <a:off x="3014840" y="5831364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3" name="Curved Right Arrow 42"/>
            <p:cNvSpPr/>
            <p:nvPr/>
          </p:nvSpPr>
          <p:spPr>
            <a:xfrm rot="12666761">
              <a:off x="8145019" y="5717601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969439" y="2005019"/>
              <a:ext cx="883993" cy="8839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87949" y="2093071"/>
              <a:ext cx="646975" cy="68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</a:t>
              </a:r>
              <a:endParaRPr lang="en-US" sz="1400" dirty="0"/>
            </a:p>
          </p:txBody>
        </p:sp>
        <p:sp>
          <p:nvSpPr>
            <p:cNvPr id="50" name="Curved Right Arrow 49"/>
            <p:cNvSpPr/>
            <p:nvPr/>
          </p:nvSpPr>
          <p:spPr>
            <a:xfrm rot="2001624">
              <a:off x="3014839" y="1472237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59" name="Up Arrow 58"/>
            <p:cNvSpPr/>
            <p:nvPr/>
          </p:nvSpPr>
          <p:spPr>
            <a:xfrm rot="16200000">
              <a:off x="5972737" y="4810277"/>
              <a:ext cx="246525" cy="224245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Up Arrow 59"/>
            <p:cNvSpPr/>
            <p:nvPr/>
          </p:nvSpPr>
          <p:spPr>
            <a:xfrm rot="16200000" flipV="1">
              <a:off x="5972737" y="4492893"/>
              <a:ext cx="246525" cy="2242457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Up Arrow 24"/>
            <p:cNvSpPr/>
            <p:nvPr/>
          </p:nvSpPr>
          <p:spPr>
            <a:xfrm rot="10800000">
              <a:off x="4446865" y="2988686"/>
              <a:ext cx="246525" cy="2242457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Up Arrow 25"/>
            <p:cNvSpPr/>
            <p:nvPr/>
          </p:nvSpPr>
          <p:spPr>
            <a:xfrm rot="10800000" flipV="1">
              <a:off x="4129481" y="2988686"/>
              <a:ext cx="246525" cy="2242457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/>
            <p:cNvSpPr/>
            <p:nvPr/>
          </p:nvSpPr>
          <p:spPr>
            <a:xfrm>
              <a:off x="7338568" y="2005019"/>
              <a:ext cx="883993" cy="88399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64257" y="2093071"/>
              <a:ext cx="632614" cy="6893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B</a:t>
              </a:r>
            </a:p>
          </p:txBody>
        </p:sp>
        <p:sp>
          <p:nvSpPr>
            <p:cNvPr id="32" name="Up Arrow 31"/>
            <p:cNvSpPr/>
            <p:nvPr/>
          </p:nvSpPr>
          <p:spPr>
            <a:xfrm rot="10800000">
              <a:off x="7815994" y="2988686"/>
              <a:ext cx="246525" cy="2242457"/>
            </a:xfrm>
            <a:prstGeom prst="up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Up Arrow 32"/>
            <p:cNvSpPr/>
            <p:nvPr/>
          </p:nvSpPr>
          <p:spPr>
            <a:xfrm rot="10800000" flipV="1">
              <a:off x="7498610" y="2988686"/>
              <a:ext cx="246525" cy="224245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Up Arrow 34"/>
            <p:cNvSpPr/>
            <p:nvPr/>
          </p:nvSpPr>
          <p:spPr>
            <a:xfrm rot="16200000">
              <a:off x="5972737" y="1484479"/>
              <a:ext cx="246525" cy="2242457"/>
            </a:xfrm>
            <a:prstGeom prst="up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Up Arrow 35"/>
            <p:cNvSpPr/>
            <p:nvPr/>
          </p:nvSpPr>
          <p:spPr>
            <a:xfrm rot="16200000" flipV="1">
              <a:off x="5972737" y="1167095"/>
              <a:ext cx="246525" cy="2242457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Curved Right Arrow 36"/>
            <p:cNvSpPr/>
            <p:nvPr/>
          </p:nvSpPr>
          <p:spPr>
            <a:xfrm rot="8677121">
              <a:off x="8072165" y="1335928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9" name="Up Arrow 38"/>
            <p:cNvSpPr/>
            <p:nvPr/>
          </p:nvSpPr>
          <p:spPr>
            <a:xfrm rot="8100000">
              <a:off x="6038537" y="2418830"/>
              <a:ext cx="246525" cy="3142635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Up Arrow 39"/>
            <p:cNvSpPr/>
            <p:nvPr/>
          </p:nvSpPr>
          <p:spPr>
            <a:xfrm rot="8100000" flipV="1">
              <a:off x="5814113" y="2643254"/>
              <a:ext cx="246525" cy="3142635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" name="Up Arrow 41"/>
            <p:cNvSpPr/>
            <p:nvPr/>
          </p:nvSpPr>
          <p:spPr>
            <a:xfrm rot="13500000">
              <a:off x="6078743" y="2652118"/>
              <a:ext cx="246525" cy="3146729"/>
            </a:xfrm>
            <a:prstGeom prst="up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Up Arrow 43"/>
            <p:cNvSpPr/>
            <p:nvPr/>
          </p:nvSpPr>
          <p:spPr>
            <a:xfrm rot="13500000" flipV="1">
              <a:off x="5854319" y="2427694"/>
              <a:ext cx="246525" cy="3146729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34893" y="1617703"/>
            <a:ext cx="3149292" cy="2455928"/>
            <a:chOff x="3014840" y="1555473"/>
            <a:chExt cx="6166557" cy="4808896"/>
          </a:xfrm>
        </p:grpSpPr>
        <p:sp>
          <p:nvSpPr>
            <p:cNvPr id="31" name="Oval 30"/>
            <p:cNvSpPr/>
            <p:nvPr/>
          </p:nvSpPr>
          <p:spPr>
            <a:xfrm>
              <a:off x="3969439" y="4862730"/>
              <a:ext cx="883993" cy="883993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08228" y="4950782"/>
              <a:ext cx="606418" cy="723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7338568" y="4862730"/>
              <a:ext cx="883993" cy="8839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78927" y="4950782"/>
              <a:ext cx="603280" cy="723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5" name="Curved Right Arrow 44"/>
            <p:cNvSpPr/>
            <p:nvPr/>
          </p:nvSpPr>
          <p:spPr>
            <a:xfrm rot="19893526">
              <a:off x="3014840" y="5363277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Curved Right Arrow 45"/>
            <p:cNvSpPr/>
            <p:nvPr/>
          </p:nvSpPr>
          <p:spPr>
            <a:xfrm rot="12666761">
              <a:off x="8145019" y="5249514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654004" y="2614620"/>
              <a:ext cx="883993" cy="883993"/>
              <a:chOff x="5645839" y="2342477"/>
              <a:chExt cx="883993" cy="883993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5645839" y="2342477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776779" y="2430530"/>
                <a:ext cx="622112" cy="723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</p:grpSp>
        <p:sp>
          <p:nvSpPr>
            <p:cNvPr id="53" name="Curved Right Arrow 52"/>
            <p:cNvSpPr/>
            <p:nvPr/>
          </p:nvSpPr>
          <p:spPr>
            <a:xfrm rot="5400000">
              <a:off x="5519262" y="1573116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Up Arrow 53"/>
            <p:cNvSpPr/>
            <p:nvPr/>
          </p:nvSpPr>
          <p:spPr>
            <a:xfrm rot="19300523">
              <a:off x="6698825" y="3407208"/>
              <a:ext cx="246525" cy="170857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Up Arrow 54"/>
            <p:cNvSpPr/>
            <p:nvPr/>
          </p:nvSpPr>
          <p:spPr>
            <a:xfrm rot="19300523" flipV="1">
              <a:off x="6947815" y="3210394"/>
              <a:ext cx="246525" cy="1708577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Up Arrow 55"/>
            <p:cNvSpPr/>
            <p:nvPr/>
          </p:nvSpPr>
          <p:spPr>
            <a:xfrm rot="2288405">
              <a:off x="4997994" y="3206887"/>
              <a:ext cx="246525" cy="1665573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Up Arrow 56"/>
            <p:cNvSpPr/>
            <p:nvPr/>
          </p:nvSpPr>
          <p:spPr>
            <a:xfrm rot="2288405" flipV="1">
              <a:off x="5247618" y="3402899"/>
              <a:ext cx="246525" cy="1665573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Up Arrow 57"/>
            <p:cNvSpPr/>
            <p:nvPr/>
          </p:nvSpPr>
          <p:spPr>
            <a:xfrm rot="16200000">
              <a:off x="5972737" y="4342190"/>
              <a:ext cx="246525" cy="224245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Up Arrow 60"/>
            <p:cNvSpPr/>
            <p:nvPr/>
          </p:nvSpPr>
          <p:spPr>
            <a:xfrm rot="16200000" flipV="1">
              <a:off x="5972737" y="4024806"/>
              <a:ext cx="246525" cy="2242457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9924" y="2260267"/>
            <a:ext cx="3380327" cy="1170801"/>
            <a:chOff x="2802029" y="2508461"/>
            <a:chExt cx="6592247" cy="2283273"/>
          </a:xfrm>
        </p:grpSpPr>
        <p:sp>
          <p:nvSpPr>
            <p:cNvPr id="62" name="Oval 61"/>
            <p:cNvSpPr/>
            <p:nvPr/>
          </p:nvSpPr>
          <p:spPr>
            <a:xfrm>
              <a:off x="3969439" y="3208101"/>
              <a:ext cx="883993" cy="8839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101633" y="3296154"/>
              <a:ext cx="619603" cy="720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7338568" y="3208101"/>
              <a:ext cx="883993" cy="8839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478579" y="3296154"/>
              <a:ext cx="603973" cy="720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402230" y="2508461"/>
              <a:ext cx="3348483" cy="2283273"/>
              <a:chOff x="3464462" y="2416629"/>
              <a:chExt cx="3348483" cy="2283273"/>
            </a:xfrm>
          </p:grpSpPr>
          <p:sp>
            <p:nvSpPr>
              <p:cNvPr id="67" name="Curved Down Arrow 66"/>
              <p:cNvSpPr/>
              <p:nvPr/>
            </p:nvSpPr>
            <p:spPr>
              <a:xfrm>
                <a:off x="3464462" y="2416629"/>
                <a:ext cx="3348482" cy="582541"/>
              </a:xfrm>
              <a:prstGeom prst="curvedDown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urved Down Arrow 67"/>
              <p:cNvSpPr/>
              <p:nvPr/>
            </p:nvSpPr>
            <p:spPr>
              <a:xfrm rot="10800000">
                <a:off x="3464463" y="4117361"/>
                <a:ext cx="3348482" cy="582541"/>
              </a:xfrm>
              <a:prstGeom prst="curved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Curved Right Arrow 68"/>
            <p:cNvSpPr/>
            <p:nvPr/>
          </p:nvSpPr>
          <p:spPr>
            <a:xfrm>
              <a:off x="2802029" y="3149551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Curved Right Arrow 69"/>
            <p:cNvSpPr/>
            <p:nvPr/>
          </p:nvSpPr>
          <p:spPr>
            <a:xfrm rot="10800000">
              <a:off x="8357898" y="3149551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11694" y="4713961"/>
            <a:ext cx="1595691" cy="1573050"/>
            <a:chOff x="5497522" y="4030949"/>
            <a:chExt cx="1595691" cy="1573050"/>
          </a:xfrm>
        </p:grpSpPr>
        <p:grpSp>
          <p:nvGrpSpPr>
            <p:cNvPr id="15" name="Group 14"/>
            <p:cNvGrpSpPr/>
            <p:nvPr/>
          </p:nvGrpSpPr>
          <p:grpSpPr>
            <a:xfrm flipH="1">
              <a:off x="5497522" y="4489748"/>
              <a:ext cx="298038" cy="1074701"/>
              <a:chOff x="5704725" y="2081630"/>
              <a:chExt cx="883993" cy="3187609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5704725" y="3233438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704725" y="4385246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5704725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942292" y="4450198"/>
              <a:ext cx="1150921" cy="1153801"/>
              <a:chOff x="9635632" y="4756185"/>
              <a:chExt cx="1345375" cy="1348742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635632" y="47561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10085212" y="47561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9635632" y="52057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0085212" y="52057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9635633" y="56553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0085213" y="56553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0531427" y="565534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0531427" y="47561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0531427" y="52057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 rot="16200000" flipH="1">
              <a:off x="6368733" y="3642617"/>
              <a:ext cx="298038" cy="1074701"/>
              <a:chOff x="5704725" y="2081630"/>
              <a:chExt cx="883993" cy="318760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704725" y="3233438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704725" y="4385246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704725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1728370" y="4893246"/>
            <a:ext cx="1223434" cy="1214481"/>
            <a:chOff x="2665719" y="4622270"/>
            <a:chExt cx="1223434" cy="1214481"/>
          </a:xfrm>
        </p:grpSpPr>
        <p:grpSp>
          <p:nvGrpSpPr>
            <p:cNvPr id="14" name="Group 13"/>
            <p:cNvGrpSpPr/>
            <p:nvPr/>
          </p:nvGrpSpPr>
          <p:grpSpPr>
            <a:xfrm flipH="1">
              <a:off x="2665719" y="5108967"/>
              <a:ext cx="298037" cy="686369"/>
              <a:chOff x="4071450" y="2081630"/>
              <a:chExt cx="883993" cy="2035801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4071450" y="3233438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071450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119954" y="5067552"/>
              <a:ext cx="769199" cy="769199"/>
              <a:chOff x="2371640" y="4780057"/>
              <a:chExt cx="1763486" cy="1763486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2371640" y="4780057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253383" y="4780057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371640" y="5661800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253383" y="5661800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 rot="16200000" flipH="1">
              <a:off x="3355535" y="4428104"/>
              <a:ext cx="298037" cy="686369"/>
              <a:chOff x="4071450" y="2081630"/>
              <a:chExt cx="883993" cy="2035801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4071450" y="3233438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071450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9175353" y="4512526"/>
            <a:ext cx="1980197" cy="1975920"/>
            <a:chOff x="8907901" y="4307704"/>
            <a:chExt cx="1980197" cy="1975920"/>
          </a:xfrm>
        </p:grpSpPr>
        <p:grpSp>
          <p:nvGrpSpPr>
            <p:cNvPr id="16" name="Group 15"/>
            <p:cNvGrpSpPr/>
            <p:nvPr/>
          </p:nvGrpSpPr>
          <p:grpSpPr>
            <a:xfrm flipH="1">
              <a:off x="8907901" y="4782907"/>
              <a:ext cx="298037" cy="1463032"/>
              <a:chOff x="7607289" y="2081630"/>
              <a:chExt cx="883993" cy="4339417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7607289" y="4385246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7607289" y="5537054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607289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607289" y="3233438"/>
                <a:ext cx="883993" cy="8839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352577" y="4745223"/>
              <a:ext cx="1535521" cy="1538401"/>
              <a:chOff x="9483232" y="4603785"/>
              <a:chExt cx="1794955" cy="179832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483232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9932812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9483232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9932812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9483233" y="55029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9932813" y="55029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9483233" y="595252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9932813" y="595252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0379027" y="550294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0828607" y="550294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0379027" y="595252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828607" y="595252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0379027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0828607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379027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0828607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 rot="16200000" flipH="1">
              <a:off x="9971319" y="3725207"/>
              <a:ext cx="298037" cy="1463032"/>
              <a:chOff x="7607289" y="2081630"/>
              <a:chExt cx="883993" cy="4339417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7607289" y="4385246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7607289" y="5537054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7607289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7607289" y="3233438"/>
                <a:ext cx="883993" cy="8839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715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905807" y="1618259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CorelDRAW" r:id="rId5" imgW="1063440" imgH="8193600" progId="CorelDRAW.Graphic.13">
                    <p:embed/>
                  </p:oleObj>
                </mc:Choice>
                <mc:Fallback>
                  <p:oleObj name="CorelDRAW" r:id="rId5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12312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CorelDRAW" r:id="rId7" imgW="1063440" imgH="8181360" progId="CorelDRAW.Graphic.13">
                    <p:embed/>
                  </p:oleObj>
                </mc:Choice>
                <mc:Fallback>
                  <p:oleObj name="CorelDRAW" r:id="rId7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0388" y="1618259"/>
            <a:ext cx="2111886" cy="4958727"/>
            <a:chOff x="763527" y="1618259"/>
            <a:chExt cx="2111886" cy="4958727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887" y="1806180"/>
              <a:ext cx="1389526" cy="4582886"/>
            </a:xfrm>
            <a:prstGeom prst="rect">
              <a:avLst/>
            </a:prstGeom>
          </p:spPr>
        </p:pic>
        <p:sp>
          <p:nvSpPr>
            <p:cNvPr id="147" name="TextBox 146"/>
            <p:cNvSpPr txBox="1"/>
            <p:nvPr/>
          </p:nvSpPr>
          <p:spPr>
            <a:xfrm rot="16200000">
              <a:off x="-145422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Sedimentary sequence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9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812312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9" name="CorelDRAW" r:id="rId5" imgW="1063440" imgH="8181360" progId="CorelDRAW.Graphic.13">
                    <p:embed/>
                  </p:oleObj>
                </mc:Choice>
                <mc:Fallback>
                  <p:oleObj name="CorelDRAW" r:id="rId5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00388" y="1618259"/>
            <a:ext cx="1312972" cy="4958727"/>
            <a:chOff x="5457877" y="1618259"/>
            <a:chExt cx="1312972" cy="4958727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4746924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0" name="CorelDRAW" r:id="rId7" imgW="1063440" imgH="8193600" progId="CorelDRAW.Graphic.13">
                    <p:embed/>
                  </p:oleObj>
                </mc:Choice>
                <mc:Fallback>
                  <p:oleObj name="CorelDRAW" r:id="rId7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24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97560" y="2755799"/>
            <a:ext cx="2396881" cy="2631498"/>
            <a:chOff x="3545517" y="2648222"/>
            <a:chExt cx="2396881" cy="2631498"/>
          </a:xfrm>
        </p:grpSpPr>
        <p:sp>
          <p:nvSpPr>
            <p:cNvPr id="27" name="Oval 26"/>
            <p:cNvSpPr/>
            <p:nvPr/>
          </p:nvSpPr>
          <p:spPr>
            <a:xfrm rot="16200000" flipH="1">
              <a:off x="3545518" y="2648222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3545517" y="4045175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flipH="1">
              <a:off x="3545517" y="4743651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flipH="1">
              <a:off x="3545517" y="3346699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232443" y="2648222"/>
              <a:ext cx="1709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Sandstone</a:t>
              </a:r>
              <a:endParaRPr lang="en-US" sz="2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32443" y="3346699"/>
              <a:ext cx="9701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Shale</a:t>
              </a:r>
              <a:endParaRPr lang="en-US" sz="2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32443" y="4045175"/>
              <a:ext cx="817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Coal</a:t>
              </a:r>
              <a:endParaRPr lang="en-US" sz="28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32443" y="4743651"/>
              <a:ext cx="1692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Limestone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682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000458" y="2320620"/>
            <a:ext cx="2631497" cy="536067"/>
            <a:chOff x="3056858" y="2473020"/>
            <a:chExt cx="2631497" cy="536067"/>
          </a:xfrm>
        </p:grpSpPr>
        <p:sp>
          <p:nvSpPr>
            <p:cNvPr id="82" name="Oval 81"/>
            <p:cNvSpPr/>
            <p:nvPr/>
          </p:nvSpPr>
          <p:spPr>
            <a:xfrm rot="16200000" flipH="1">
              <a:off x="3056859" y="2473019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16200000" flipH="1">
              <a:off x="4453811" y="2473019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6200000" flipH="1">
              <a:off x="5152287" y="2473019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6200000" flipH="1">
              <a:off x="3755335" y="2473019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135444" y="3175348"/>
            <a:ext cx="536069" cy="2631497"/>
            <a:chOff x="2039446" y="3175348"/>
            <a:chExt cx="536069" cy="2631497"/>
          </a:xfrm>
        </p:grpSpPr>
        <p:sp>
          <p:nvSpPr>
            <p:cNvPr id="78" name="Oval 77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Oval 74"/>
          <p:cNvSpPr/>
          <p:nvPr/>
        </p:nvSpPr>
        <p:spPr>
          <a:xfrm rot="16200000" flipH="1">
            <a:off x="2904459" y="2320619"/>
            <a:ext cx="536067" cy="5360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618260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3" name="CorelDRAW" r:id="rId5" imgW="1063440" imgH="8193600" progId="CorelDRAW.Graphic.13">
                    <p:embed/>
                  </p:oleObj>
                </mc:Choice>
                <mc:Fallback>
                  <p:oleObj name="CorelDRAW" r:id="rId5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96000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4" name="CorelDRAW" r:id="rId7" imgW="1063440" imgH="8181360" progId="CorelDRAW.Graphic.13">
                    <p:embed/>
                  </p:oleObj>
                </mc:Choice>
                <mc:Fallback>
                  <p:oleObj name="CorelDRAW" r:id="rId7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39446" y="3175348"/>
            <a:ext cx="536069" cy="2631497"/>
            <a:chOff x="2039446" y="3175348"/>
            <a:chExt cx="536069" cy="2631497"/>
          </a:xfrm>
        </p:grpSpPr>
        <p:sp>
          <p:nvSpPr>
            <p:cNvPr id="76" name="Oval 75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39267" y="3107567"/>
            <a:ext cx="2761880" cy="2767060"/>
            <a:chOff x="9483232" y="4603785"/>
            <a:chExt cx="1794955" cy="1798322"/>
          </a:xfrm>
        </p:grpSpPr>
        <p:sp>
          <p:nvSpPr>
            <p:cNvPr id="26" name="Rectangle 25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 rot="16200000" flipH="1">
            <a:off x="4301411" y="2320619"/>
            <a:ext cx="536067" cy="536069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 flipH="1">
            <a:off x="4999887" y="2320619"/>
            <a:ext cx="536067" cy="5360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 flipH="1">
            <a:off x="3602935" y="2320619"/>
            <a:ext cx="536067" cy="5360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8935267" y="3107567"/>
            <a:ext cx="2761880" cy="2767060"/>
            <a:chOff x="9483232" y="4603785"/>
            <a:chExt cx="1794955" cy="1798322"/>
          </a:xfrm>
        </p:grpSpPr>
        <p:sp>
          <p:nvSpPr>
            <p:cNvPr id="55" name="Rectangle 54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flipH="1">
            <a:off x="2839266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88" name="TextBox 87"/>
          <p:cNvSpPr txBox="1"/>
          <p:nvPr/>
        </p:nvSpPr>
        <p:spPr>
          <a:xfrm flipH="1">
            <a:off x="3521298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 flipH="1">
            <a:off x="4233139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0" name="TextBox 89"/>
          <p:cNvSpPr txBox="1"/>
          <p:nvPr/>
        </p:nvSpPr>
        <p:spPr>
          <a:xfrm flipH="1">
            <a:off x="4915171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1" name="TextBox 90"/>
          <p:cNvSpPr txBox="1"/>
          <p:nvPr/>
        </p:nvSpPr>
        <p:spPr>
          <a:xfrm flipH="1">
            <a:off x="2831610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2" name="TextBox 91"/>
          <p:cNvSpPr txBox="1"/>
          <p:nvPr/>
        </p:nvSpPr>
        <p:spPr>
          <a:xfrm flipH="1">
            <a:off x="3513642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3" name="TextBox 92"/>
          <p:cNvSpPr txBox="1"/>
          <p:nvPr/>
        </p:nvSpPr>
        <p:spPr>
          <a:xfrm flipH="1">
            <a:off x="4225483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 flipH="1">
            <a:off x="4907515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 flipH="1">
            <a:off x="2827388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 flipH="1">
            <a:off x="3509420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7" name="TextBox 96"/>
          <p:cNvSpPr txBox="1"/>
          <p:nvPr/>
        </p:nvSpPr>
        <p:spPr>
          <a:xfrm flipH="1">
            <a:off x="4221261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 flipH="1">
            <a:off x="4903293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2819732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 flipH="1">
            <a:off x="3501764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 flipH="1">
            <a:off x="4213605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102" name="TextBox 101"/>
          <p:cNvSpPr txBox="1"/>
          <p:nvPr/>
        </p:nvSpPr>
        <p:spPr>
          <a:xfrm flipH="1">
            <a:off x="4895637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103" name="TextBox 102"/>
          <p:cNvSpPr txBox="1"/>
          <p:nvPr/>
        </p:nvSpPr>
        <p:spPr>
          <a:xfrm flipH="1">
            <a:off x="8959769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 flipH="1">
            <a:off x="9641801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05" name="TextBox 104"/>
          <p:cNvSpPr txBox="1"/>
          <p:nvPr/>
        </p:nvSpPr>
        <p:spPr>
          <a:xfrm flipH="1">
            <a:off x="10353642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06" name="TextBox 105"/>
          <p:cNvSpPr txBox="1"/>
          <p:nvPr/>
        </p:nvSpPr>
        <p:spPr>
          <a:xfrm flipH="1">
            <a:off x="11035674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7" name="TextBox 106"/>
          <p:cNvSpPr txBox="1"/>
          <p:nvPr/>
        </p:nvSpPr>
        <p:spPr>
          <a:xfrm flipH="1">
            <a:off x="8952113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8" name="TextBox 107"/>
          <p:cNvSpPr txBox="1"/>
          <p:nvPr/>
        </p:nvSpPr>
        <p:spPr>
          <a:xfrm flipH="1">
            <a:off x="9634145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9" name="TextBox 108"/>
          <p:cNvSpPr txBox="1"/>
          <p:nvPr/>
        </p:nvSpPr>
        <p:spPr>
          <a:xfrm flipH="1">
            <a:off x="10345986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10" name="TextBox 109"/>
          <p:cNvSpPr txBox="1"/>
          <p:nvPr/>
        </p:nvSpPr>
        <p:spPr>
          <a:xfrm flipH="1">
            <a:off x="11028018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1" name="TextBox 110"/>
          <p:cNvSpPr txBox="1"/>
          <p:nvPr/>
        </p:nvSpPr>
        <p:spPr>
          <a:xfrm flipH="1">
            <a:off x="8947891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2" name="TextBox 111"/>
          <p:cNvSpPr txBox="1"/>
          <p:nvPr/>
        </p:nvSpPr>
        <p:spPr>
          <a:xfrm flipH="1">
            <a:off x="9629923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3" name="TextBox 112"/>
          <p:cNvSpPr txBox="1"/>
          <p:nvPr/>
        </p:nvSpPr>
        <p:spPr>
          <a:xfrm flipH="1">
            <a:off x="10341764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4" name="TextBox 113"/>
          <p:cNvSpPr txBox="1"/>
          <p:nvPr/>
        </p:nvSpPr>
        <p:spPr>
          <a:xfrm flipH="1">
            <a:off x="11023796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15" name="TextBox 114"/>
          <p:cNvSpPr txBox="1"/>
          <p:nvPr/>
        </p:nvSpPr>
        <p:spPr>
          <a:xfrm flipH="1">
            <a:off x="8940235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16" name="TextBox 115"/>
          <p:cNvSpPr txBox="1"/>
          <p:nvPr/>
        </p:nvSpPr>
        <p:spPr>
          <a:xfrm flipH="1">
            <a:off x="9622267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7" name="TextBox 116"/>
          <p:cNvSpPr txBox="1"/>
          <p:nvPr/>
        </p:nvSpPr>
        <p:spPr>
          <a:xfrm flipH="1">
            <a:off x="10334108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8" name="TextBox 117"/>
          <p:cNvSpPr txBox="1"/>
          <p:nvPr/>
        </p:nvSpPr>
        <p:spPr>
          <a:xfrm flipH="1">
            <a:off x="11016140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623007" y="1525176"/>
            <a:ext cx="397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0432FF"/>
                </a:solidFill>
              </a:rPr>
              <a:t>Transition freq. matrix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719007" y="1525176"/>
            <a:ext cx="397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C00000"/>
                </a:solidFill>
              </a:rPr>
              <a:t>Transition freq. matrix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7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000458" y="2320620"/>
            <a:ext cx="2631497" cy="536067"/>
            <a:chOff x="3056858" y="2473020"/>
            <a:chExt cx="2631497" cy="536067"/>
          </a:xfrm>
        </p:grpSpPr>
        <p:sp>
          <p:nvSpPr>
            <p:cNvPr id="82" name="Oval 81"/>
            <p:cNvSpPr/>
            <p:nvPr/>
          </p:nvSpPr>
          <p:spPr>
            <a:xfrm rot="16200000" flipH="1">
              <a:off x="3056859" y="2473019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16200000" flipH="1">
              <a:off x="4453811" y="2473019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6200000" flipH="1">
              <a:off x="5152287" y="2473019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6200000" flipH="1">
              <a:off x="3755335" y="2473019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135444" y="3175348"/>
            <a:ext cx="536069" cy="2631497"/>
            <a:chOff x="2039446" y="3175348"/>
            <a:chExt cx="536069" cy="2631497"/>
          </a:xfrm>
        </p:grpSpPr>
        <p:sp>
          <p:nvSpPr>
            <p:cNvPr id="78" name="Oval 77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Oval 74"/>
          <p:cNvSpPr/>
          <p:nvPr/>
        </p:nvSpPr>
        <p:spPr>
          <a:xfrm rot="16200000" flipH="1">
            <a:off x="2904459" y="2320619"/>
            <a:ext cx="536067" cy="5360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618260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" name="CorelDRAW" r:id="rId5" imgW="1063440" imgH="8193600" progId="CorelDRAW.Graphic.13">
                    <p:embed/>
                  </p:oleObj>
                </mc:Choice>
                <mc:Fallback>
                  <p:oleObj name="CorelDRAW" r:id="rId5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96000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6" name="CorelDRAW" r:id="rId7" imgW="1063440" imgH="8181360" progId="CorelDRAW.Graphic.13">
                    <p:embed/>
                  </p:oleObj>
                </mc:Choice>
                <mc:Fallback>
                  <p:oleObj name="CorelDRAW" r:id="rId7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39446" y="3175348"/>
            <a:ext cx="536069" cy="2631497"/>
            <a:chOff x="2039446" y="3175348"/>
            <a:chExt cx="536069" cy="2631497"/>
          </a:xfrm>
        </p:grpSpPr>
        <p:sp>
          <p:nvSpPr>
            <p:cNvPr id="76" name="Oval 75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39267" y="3107567"/>
            <a:ext cx="2761880" cy="2767060"/>
            <a:chOff x="9483232" y="4603785"/>
            <a:chExt cx="1794955" cy="1798322"/>
          </a:xfrm>
        </p:grpSpPr>
        <p:sp>
          <p:nvSpPr>
            <p:cNvPr id="26" name="Rectangle 25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</p:grpSp>
      <p:sp>
        <p:nvSpPr>
          <p:cNvPr id="21" name="Oval 20"/>
          <p:cNvSpPr/>
          <p:nvPr/>
        </p:nvSpPr>
        <p:spPr>
          <a:xfrm rot="16200000" flipH="1">
            <a:off x="4301411" y="2320619"/>
            <a:ext cx="536067" cy="536069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 flipH="1">
            <a:off x="4999887" y="2320619"/>
            <a:ext cx="536067" cy="5360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 flipH="1">
            <a:off x="3602935" y="2320619"/>
            <a:ext cx="536067" cy="5360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8935267" y="3107567"/>
            <a:ext cx="2761880" cy="2767060"/>
            <a:chOff x="9483232" y="4603785"/>
            <a:chExt cx="1794955" cy="1798322"/>
          </a:xfrm>
        </p:grpSpPr>
        <p:sp>
          <p:nvSpPr>
            <p:cNvPr id="55" name="Rectangle 54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flipH="1">
            <a:off x="2839266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 flipH="1">
            <a:off x="3521298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 flipH="1">
            <a:off x="4233139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0" name="TextBox 89"/>
          <p:cNvSpPr txBox="1"/>
          <p:nvPr/>
        </p:nvSpPr>
        <p:spPr>
          <a:xfrm flipH="1">
            <a:off x="4915171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1" name="TextBox 90"/>
          <p:cNvSpPr txBox="1"/>
          <p:nvPr/>
        </p:nvSpPr>
        <p:spPr>
          <a:xfrm flipH="1">
            <a:off x="2839266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2" name="TextBox 91"/>
          <p:cNvSpPr txBox="1"/>
          <p:nvPr/>
        </p:nvSpPr>
        <p:spPr>
          <a:xfrm flipH="1">
            <a:off x="3521298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3" name="TextBox 92"/>
          <p:cNvSpPr txBox="1"/>
          <p:nvPr/>
        </p:nvSpPr>
        <p:spPr>
          <a:xfrm flipH="1">
            <a:off x="4233139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4" name="TextBox 93"/>
          <p:cNvSpPr txBox="1"/>
          <p:nvPr/>
        </p:nvSpPr>
        <p:spPr>
          <a:xfrm flipH="1">
            <a:off x="4915171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5" name="TextBox 94"/>
          <p:cNvSpPr txBox="1"/>
          <p:nvPr/>
        </p:nvSpPr>
        <p:spPr>
          <a:xfrm flipH="1">
            <a:off x="2839266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6" name="TextBox 95"/>
          <p:cNvSpPr txBox="1"/>
          <p:nvPr/>
        </p:nvSpPr>
        <p:spPr>
          <a:xfrm flipH="1">
            <a:off x="3521298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7" name="TextBox 96"/>
          <p:cNvSpPr txBox="1"/>
          <p:nvPr/>
        </p:nvSpPr>
        <p:spPr>
          <a:xfrm flipH="1">
            <a:off x="4233139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8" name="TextBox 97"/>
          <p:cNvSpPr txBox="1"/>
          <p:nvPr/>
        </p:nvSpPr>
        <p:spPr>
          <a:xfrm flipH="1">
            <a:off x="4915171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9" name="TextBox 98"/>
          <p:cNvSpPr txBox="1"/>
          <p:nvPr/>
        </p:nvSpPr>
        <p:spPr>
          <a:xfrm flipH="1">
            <a:off x="2839266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 flipH="1">
            <a:off x="3521298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 flipH="1">
            <a:off x="4233139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 flipH="1">
            <a:off x="4915171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103" name="TextBox 102"/>
          <p:cNvSpPr txBox="1"/>
          <p:nvPr/>
        </p:nvSpPr>
        <p:spPr>
          <a:xfrm flipH="1">
            <a:off x="8959769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 flipH="1">
            <a:off x="9641801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5" name="TextBox 104"/>
          <p:cNvSpPr txBox="1"/>
          <p:nvPr/>
        </p:nvSpPr>
        <p:spPr>
          <a:xfrm flipH="1">
            <a:off x="10353642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06" name="TextBox 105"/>
          <p:cNvSpPr txBox="1"/>
          <p:nvPr/>
        </p:nvSpPr>
        <p:spPr>
          <a:xfrm flipH="1">
            <a:off x="11035674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7" name="TextBox 106"/>
          <p:cNvSpPr txBox="1"/>
          <p:nvPr/>
        </p:nvSpPr>
        <p:spPr>
          <a:xfrm flipH="1">
            <a:off x="8952113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8" name="TextBox 107"/>
          <p:cNvSpPr txBox="1"/>
          <p:nvPr/>
        </p:nvSpPr>
        <p:spPr>
          <a:xfrm flipH="1">
            <a:off x="9634145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9" name="TextBox 108"/>
          <p:cNvSpPr txBox="1"/>
          <p:nvPr/>
        </p:nvSpPr>
        <p:spPr>
          <a:xfrm flipH="1">
            <a:off x="10345986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0" name="TextBox 109"/>
          <p:cNvSpPr txBox="1"/>
          <p:nvPr/>
        </p:nvSpPr>
        <p:spPr>
          <a:xfrm flipH="1">
            <a:off x="11028018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1" name="TextBox 110"/>
          <p:cNvSpPr txBox="1"/>
          <p:nvPr/>
        </p:nvSpPr>
        <p:spPr>
          <a:xfrm flipH="1">
            <a:off x="8947891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2" name="TextBox 111"/>
          <p:cNvSpPr txBox="1"/>
          <p:nvPr/>
        </p:nvSpPr>
        <p:spPr>
          <a:xfrm flipH="1">
            <a:off x="9629923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3" name="TextBox 112"/>
          <p:cNvSpPr txBox="1"/>
          <p:nvPr/>
        </p:nvSpPr>
        <p:spPr>
          <a:xfrm flipH="1">
            <a:off x="10341764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4" name="TextBox 113"/>
          <p:cNvSpPr txBox="1"/>
          <p:nvPr/>
        </p:nvSpPr>
        <p:spPr>
          <a:xfrm flipH="1">
            <a:off x="11023796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5" name="TextBox 114"/>
          <p:cNvSpPr txBox="1"/>
          <p:nvPr/>
        </p:nvSpPr>
        <p:spPr>
          <a:xfrm flipH="1">
            <a:off x="8940235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6" name="TextBox 115"/>
          <p:cNvSpPr txBox="1"/>
          <p:nvPr/>
        </p:nvSpPr>
        <p:spPr>
          <a:xfrm flipH="1">
            <a:off x="9622267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7" name="TextBox 116"/>
          <p:cNvSpPr txBox="1"/>
          <p:nvPr/>
        </p:nvSpPr>
        <p:spPr>
          <a:xfrm flipH="1">
            <a:off x="10334108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8" name="TextBox 117"/>
          <p:cNvSpPr txBox="1"/>
          <p:nvPr/>
        </p:nvSpPr>
        <p:spPr>
          <a:xfrm flipH="1">
            <a:off x="11016140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519259" y="1525176"/>
            <a:ext cx="4081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0432FF"/>
                </a:solidFill>
              </a:rPr>
              <a:t>Transition prob. matrix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615260" y="1525176"/>
            <a:ext cx="4081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C00000"/>
                </a:solidFill>
              </a:rPr>
              <a:t>Transition prob. matrix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14" y="1404881"/>
            <a:ext cx="4477772" cy="5420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importance of multiple replicates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93595" y="6396335"/>
            <a:ext cx="229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Source: SMBC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9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t="15556" r="17560" b="3016"/>
          <a:stretch/>
        </p:blipFill>
        <p:spPr>
          <a:xfrm>
            <a:off x="7093473" y="4241451"/>
            <a:ext cx="3339591" cy="24509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2" y="1556941"/>
            <a:ext cx="3679373" cy="2452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46" y="4224200"/>
            <a:ext cx="3788440" cy="2485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r="12494"/>
          <a:stretch/>
        </p:blipFill>
        <p:spPr>
          <a:xfrm>
            <a:off x="1589046" y="1531254"/>
            <a:ext cx="3788440" cy="2504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00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517715" y="288674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357638" y="3938417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13432" y="4990089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66377" y="6041761"/>
            <a:ext cx="128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</a:rPr>
              <a:t>Pattern</a:t>
            </a:r>
            <a:endParaRPr lang="en-US" sz="2800" b="1" dirty="0">
              <a:solidFill>
                <a:srgbClr val="00B05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2984221" y="2912173"/>
            <a:ext cx="8860611" cy="421509"/>
            <a:chOff x="2993932" y="5010652"/>
            <a:chExt cx="8860611" cy="421509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2984221" y="3989273"/>
            <a:ext cx="8860611" cy="421509"/>
            <a:chOff x="2993932" y="5010652"/>
            <a:chExt cx="8860611" cy="421509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2984221" y="5066373"/>
            <a:ext cx="8860611" cy="421509"/>
            <a:chOff x="2993932" y="5010652"/>
            <a:chExt cx="8860611" cy="421509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2984221" y="6143472"/>
            <a:ext cx="8860611" cy="421509"/>
            <a:chOff x="2993932" y="5010652"/>
            <a:chExt cx="8860611" cy="421509"/>
          </a:xfrm>
        </p:grpSpPr>
        <p:cxnSp>
          <p:nvCxnSpPr>
            <p:cNvPr id="134" name="Straight Connector 133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66554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20175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64298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72199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13205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894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785414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52054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915256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77013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14592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60611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38723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8408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006925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98668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30391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52168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488728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850570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3398799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902824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0076916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089649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125878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302328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346153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64108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3349986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3148535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87931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501337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7535535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8863648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1133476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3910539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4128308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434424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5446813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045554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3137655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3355424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4322472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5978826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6196595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163643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9571109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9788878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0755926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5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984221" y="2622156"/>
            <a:ext cx="8860611" cy="3539158"/>
            <a:chOff x="2984221" y="2437099"/>
            <a:chExt cx="8860611" cy="392015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347286" y="6015482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8699850" y="3605969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7807756" y="4019517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591944" y="3192422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8699850" y="3605969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0484038" y="2778874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591944" y="319242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11376130" y="2437099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0484038" y="2778874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131474" y="5188387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4239380" y="5601934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023568" y="4774839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131474" y="5188387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915662" y="4361292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023568" y="4774839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7807756" y="4019517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915662" y="436129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4239380" y="5601934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347286" y="601548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984221" y="6357257"/>
              <a:ext cx="363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11376130" y="2437099"/>
              <a:ext cx="46870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984220" y="2622156"/>
            <a:ext cx="8860612" cy="3539158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233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 flipH="1">
            <a:off x="7265423" y="3419617"/>
            <a:ext cx="4537508" cy="2426374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64959" y="1516828"/>
            <a:ext cx="5109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Continuous uniform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800" dirty="0" smtClean="0"/>
              <a:t>Probability density function</a:t>
            </a:r>
            <a:endParaRPr lang="en-US" sz="2800" dirty="0"/>
          </a:p>
        </p:txBody>
      </p:sp>
      <p:sp>
        <p:nvSpPr>
          <p:cNvPr id="75" name="Rectangle 74"/>
          <p:cNvSpPr/>
          <p:nvPr/>
        </p:nvSpPr>
        <p:spPr>
          <a:xfrm>
            <a:off x="971440" y="3959525"/>
            <a:ext cx="4555974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-1136954" y="4053894"/>
            <a:ext cx="308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/>
              <a:t>f</a:t>
            </a:r>
            <a:r>
              <a:rPr lang="en-US" sz="3600" dirty="0" smtClean="0"/>
              <a:t>(</a:t>
            </a:r>
            <a:r>
              <a:rPr lang="en-US" sz="3600" i="1" dirty="0" smtClean="0"/>
              <a:t>x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916279" y="2770618"/>
            <a:ext cx="0" cy="3083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89905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527414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71440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</a:rPr>
              <a:t>a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178046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rgbClr val="C00000"/>
                </a:solidFill>
              </a:rPr>
              <a:t>b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940477" y="1516828"/>
            <a:ext cx="5109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Continuous uniform</a:t>
            </a:r>
            <a:endParaRPr lang="en-US" sz="3600" b="1" dirty="0">
              <a:solidFill>
                <a:srgbClr val="FF0000"/>
              </a:solidFill>
            </a:endParaRPr>
          </a:p>
          <a:p>
            <a:pPr algn="ctr"/>
            <a:r>
              <a:rPr lang="en-US" sz="2800" dirty="0" smtClean="0"/>
              <a:t>Cumulative distribution function</a:t>
            </a:r>
            <a:endParaRPr lang="en-US" sz="2800" dirty="0"/>
          </a:p>
        </p:txBody>
      </p:sp>
      <p:sp>
        <p:nvSpPr>
          <p:cNvPr id="61" name="TextBox 60"/>
          <p:cNvSpPr txBox="1"/>
          <p:nvPr/>
        </p:nvSpPr>
        <p:spPr>
          <a:xfrm rot="16200000">
            <a:off x="5138564" y="4053894"/>
            <a:ext cx="308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0</a:t>
            </a:r>
            <a:endParaRPr lang="en-US" sz="3600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7191797" y="2770618"/>
            <a:ext cx="0" cy="3083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265423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1802932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246958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</a:rPr>
              <a:t>a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453564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rgbClr val="C00000"/>
                </a:solidFill>
              </a:rPr>
              <a:t>b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6200000">
            <a:off x="5430791" y="4346118"/>
            <a:ext cx="249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/>
              <a:t>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09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3279057" y="2548964"/>
            <a:ext cx="8181767" cy="3380670"/>
            <a:chOff x="3279057" y="2548964"/>
            <a:chExt cx="8181767" cy="3380670"/>
          </a:xfrm>
        </p:grpSpPr>
        <p:sp>
          <p:nvSpPr>
            <p:cNvPr id="51" name="Oval 50"/>
            <p:cNvSpPr/>
            <p:nvPr/>
          </p:nvSpPr>
          <p:spPr>
            <a:xfrm>
              <a:off x="4171741" y="539981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064425" y="503937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57109" y="466804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849793" y="42858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742477" y="39689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279057" y="57820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635161" y="35976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527845" y="32480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0420529" y="2865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1313209" y="254896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68169" y="2734020"/>
            <a:ext cx="8192653" cy="3380670"/>
            <a:chOff x="3268169" y="2734020"/>
            <a:chExt cx="8192653" cy="3380670"/>
          </a:xfrm>
        </p:grpSpPr>
        <p:sp>
          <p:nvSpPr>
            <p:cNvPr id="64" name="Oval 63"/>
            <p:cNvSpPr/>
            <p:nvPr/>
          </p:nvSpPr>
          <p:spPr>
            <a:xfrm>
              <a:off x="4162062" y="560784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055955" y="524861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949848" y="488938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43741" y="453016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737634" y="4170932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268169" y="5967075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631527" y="381170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525420" y="345247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0419313" y="309324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1313207" y="273402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94313" y="2524178"/>
            <a:ext cx="8260847" cy="3590512"/>
            <a:chOff x="3494313" y="2524178"/>
            <a:chExt cx="8260847" cy="3590512"/>
          </a:xfrm>
        </p:grpSpPr>
        <p:sp>
          <p:nvSpPr>
            <p:cNvPr id="2" name="Up-Down Arrow 1"/>
            <p:cNvSpPr/>
            <p:nvPr/>
          </p:nvSpPr>
          <p:spPr>
            <a:xfrm>
              <a:off x="3494313" y="5782019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p-Down Arrow 47"/>
            <p:cNvSpPr/>
            <p:nvPr/>
          </p:nvSpPr>
          <p:spPr>
            <a:xfrm>
              <a:off x="4389361" y="5387376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-Down Arrow 48"/>
            <p:cNvSpPr/>
            <p:nvPr/>
          </p:nvSpPr>
          <p:spPr>
            <a:xfrm>
              <a:off x="11549742" y="252417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Up-Down Arrow 49"/>
            <p:cNvSpPr/>
            <p:nvPr/>
          </p:nvSpPr>
          <p:spPr>
            <a:xfrm>
              <a:off x="10654697" y="2875274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Up-Down Arrow 60"/>
            <p:cNvSpPr/>
            <p:nvPr/>
          </p:nvSpPr>
          <p:spPr>
            <a:xfrm>
              <a:off x="9759649" y="3248142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Up-Down Arrow 61"/>
            <p:cNvSpPr/>
            <p:nvPr/>
          </p:nvSpPr>
          <p:spPr>
            <a:xfrm>
              <a:off x="8864601" y="359923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Up-Down Arrow 62"/>
            <p:cNvSpPr/>
            <p:nvPr/>
          </p:nvSpPr>
          <p:spPr>
            <a:xfrm>
              <a:off x="7969553" y="3982992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Up-Down Arrow 73"/>
            <p:cNvSpPr/>
            <p:nvPr/>
          </p:nvSpPr>
          <p:spPr>
            <a:xfrm>
              <a:off x="7074505" y="4312316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/>
            <p:cNvSpPr/>
            <p:nvPr/>
          </p:nvSpPr>
          <p:spPr>
            <a:xfrm>
              <a:off x="6179457" y="467429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/>
            <p:cNvSpPr/>
            <p:nvPr/>
          </p:nvSpPr>
          <p:spPr>
            <a:xfrm>
              <a:off x="5284409" y="5036280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0356527" y="5006148"/>
                <a:ext cx="14883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A435F1"/>
                          </a:solidFill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lang="en-US" sz="7200" dirty="0">
                  <a:solidFill>
                    <a:srgbClr val="A435F1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527" y="5006148"/>
                <a:ext cx="1488305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6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40280</TotalTime>
  <Words>1021</Words>
  <Application>Microsoft Macintosh PowerPoint</Application>
  <PresentationFormat>Widescreen</PresentationFormat>
  <Paragraphs>439</Paragraphs>
  <Slides>49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Calibri</vt:lpstr>
      <vt:lpstr>Calibri Light</vt:lpstr>
      <vt:lpstr>Cambria Math</vt:lpstr>
      <vt:lpstr>Courier</vt:lpstr>
      <vt:lpstr>Arial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566</cp:revision>
  <cp:lastPrinted>2018-03-02T10:14:12Z</cp:lastPrinted>
  <dcterms:created xsi:type="dcterms:W3CDTF">2017-01-23T17:51:07Z</dcterms:created>
  <dcterms:modified xsi:type="dcterms:W3CDTF">2020-03-12T12:23:03Z</dcterms:modified>
</cp:coreProperties>
</file>